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embeddedFontLst>
    <p:embeddedFont>
      <p:font typeface="Economica"/>
      <p:regular r:id="rId48"/>
      <p:bold r:id="rId49"/>
      <p:italic r:id="rId50"/>
      <p:boldItalic r:id="rId51"/>
    </p:embeddedFont>
    <p:embeddedFont>
      <p:font typeface="Garamond"/>
      <p:regular r:id="rId52"/>
      <p:bold r:id="rId53"/>
      <p:italic r:id="rId54"/>
      <p:boldItalic r:id="rId55"/>
    </p:embeddedFont>
    <p:embeddedFont>
      <p:font typeface="Quicksan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hdzpiHIY6LI1do49kRqPoyUIud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Garamond-bold.fntdata"/><Relationship Id="rId52" Type="http://schemas.openxmlformats.org/officeDocument/2006/relationships/font" Target="fonts/Garamond-regular.fntdata"/><Relationship Id="rId11" Type="http://schemas.openxmlformats.org/officeDocument/2006/relationships/slide" Target="slides/slide7.xml"/><Relationship Id="rId55" Type="http://schemas.openxmlformats.org/officeDocument/2006/relationships/font" Target="fonts/Garamond-boldItalic.fntdata"/><Relationship Id="rId10" Type="http://schemas.openxmlformats.org/officeDocument/2006/relationships/slide" Target="slides/slide6.xml"/><Relationship Id="rId54" Type="http://schemas.openxmlformats.org/officeDocument/2006/relationships/font" Target="fonts/Garamond-italic.fntdata"/><Relationship Id="rId13" Type="http://schemas.openxmlformats.org/officeDocument/2006/relationships/slide" Target="slides/slide9.xml"/><Relationship Id="rId57" Type="http://schemas.openxmlformats.org/officeDocument/2006/relationships/font" Target="fonts/Quicksand-bold.fntdata"/><Relationship Id="rId12" Type="http://schemas.openxmlformats.org/officeDocument/2006/relationships/slide" Target="slides/slide8.xml"/><Relationship Id="rId56" Type="http://schemas.openxmlformats.org/officeDocument/2006/relationships/font" Target="fonts/Quicksand-regular.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65" name="Google Shape;16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73" name="Google Shape;17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89" name="Google Shape;18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05" name="Google Shape;20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a:p>
            <a:pPr indent="0" lvl="0" marL="0" rtl="0" algn="l">
              <a:spcBef>
                <a:spcPts val="0"/>
              </a:spcBef>
              <a:spcAft>
                <a:spcPts val="0"/>
              </a:spcAft>
              <a:buNone/>
            </a:pPr>
            <a:r>
              <a:t/>
            </a:r>
            <a:endParaRPr/>
          </a:p>
        </p:txBody>
      </p:sp>
      <p:sp>
        <p:nvSpPr>
          <p:cNvPr id="271" name="Google Shape;27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p:txBody>
      </p:sp>
      <p:sp>
        <p:nvSpPr>
          <p:cNvPr id="279" name="Google Shape;27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300" name="Google Shape;30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319" name="Google Shape;31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340" name="Google Shape;34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362" name="Google Shape;36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385" name="Google Shape;38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Computation graphs are implemented in TensorFlow using ‘Tape’</a:t>
            </a:r>
            <a:endParaRPr/>
          </a:p>
        </p:txBody>
      </p:sp>
      <p:sp>
        <p:nvSpPr>
          <p:cNvPr id="409" name="Google Shape;40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rearrange to show the final step in sigmoid derivative… </a:t>
            </a:r>
            <a:endParaRPr/>
          </a:p>
        </p:txBody>
      </p:sp>
      <p:sp>
        <p:nvSpPr>
          <p:cNvPr id="460" name="Google Shape;46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rearrange to show the final step in sigmoid derivative… </a:t>
            </a:r>
            <a:endParaRPr/>
          </a:p>
        </p:txBody>
      </p:sp>
      <p:sp>
        <p:nvSpPr>
          <p:cNvPr id="489" name="Google Shape;48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that I don’t expect you to implement a neural network from scratch. This is just to give you an understanding of how they work. </a:t>
            </a:r>
            <a:endParaRPr/>
          </a:p>
        </p:txBody>
      </p:sp>
      <p:sp>
        <p:nvSpPr>
          <p:cNvPr id="606" name="Google Shape;60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130" name="Google Shape;1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General advice – always check the shape of output when writing things from scratch.</a:t>
            </a:r>
            <a:endParaRPr/>
          </a:p>
        </p:txBody>
      </p:sp>
      <p:sp>
        <p:nvSpPr>
          <p:cNvPr id="156" name="Google Shape;15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3"/>
          <p:cNvSpPr/>
          <p:nvPr>
            <p:ph idx="2" type="pic"/>
          </p:nvPr>
        </p:nvSpPr>
        <p:spPr>
          <a:xfrm>
            <a:off x="5183188" y="987425"/>
            <a:ext cx="6172200" cy="4873625"/>
          </a:xfrm>
          <a:prstGeom prst="rect">
            <a:avLst/>
          </a:prstGeom>
          <a:noFill/>
          <a:ln>
            <a:noFill/>
          </a:ln>
        </p:spPr>
      </p:sp>
      <p:sp>
        <p:nvSpPr>
          <p:cNvPr id="69" name="Google Shape;69;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9.png"/><Relationship Id="rId10" Type="http://schemas.openxmlformats.org/officeDocument/2006/relationships/image" Target="../media/image55.png"/><Relationship Id="rId9"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9.png"/><Relationship Id="rId11" Type="http://schemas.openxmlformats.org/officeDocument/2006/relationships/image" Target="../media/image57.png"/><Relationship Id="rId10" Type="http://schemas.openxmlformats.org/officeDocument/2006/relationships/image" Target="../media/image56.png"/><Relationship Id="rId9"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9.png"/><Relationship Id="rId11" Type="http://schemas.openxmlformats.org/officeDocument/2006/relationships/image" Target="../media/image59.png"/><Relationship Id="rId10" Type="http://schemas.openxmlformats.org/officeDocument/2006/relationships/image" Target="../media/image58.png"/><Relationship Id="rId12" Type="http://schemas.openxmlformats.org/officeDocument/2006/relationships/image" Target="../media/image60.png"/><Relationship Id="rId9"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7.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1.png"/><Relationship Id="rId13" Type="http://schemas.openxmlformats.org/officeDocument/2006/relationships/image" Target="../media/image63.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4.png"/><Relationship Id="rId13" Type="http://schemas.openxmlformats.org/officeDocument/2006/relationships/image" Target="../media/image65.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67.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9.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73.png"/><Relationship Id="rId13" Type="http://schemas.openxmlformats.org/officeDocument/2006/relationships/image" Target="../media/image78.png"/><Relationship Id="rId12"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74.png"/><Relationship Id="rId14" Type="http://schemas.openxmlformats.org/officeDocument/2006/relationships/image" Target="../media/image77.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87.png"/><Relationship Id="rId13" Type="http://schemas.openxmlformats.org/officeDocument/2006/relationships/image" Target="../media/image86.png"/><Relationship Id="rId12"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4.png"/><Relationship Id="rId15" Type="http://schemas.openxmlformats.org/officeDocument/2006/relationships/image" Target="../media/image91.png"/><Relationship Id="rId14" Type="http://schemas.openxmlformats.org/officeDocument/2006/relationships/image" Target="../media/image89.png"/><Relationship Id="rId17" Type="http://schemas.openxmlformats.org/officeDocument/2006/relationships/image" Target="../media/image92.png"/><Relationship Id="rId16" Type="http://schemas.openxmlformats.org/officeDocument/2006/relationships/image" Target="../media/image93.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5.png"/></Relationships>
</file>

<file path=ppt/slides/_rels/slide31.xml.rels><?xml version="1.0" encoding="UTF-8" standalone="yes"?><Relationships xmlns="http://schemas.openxmlformats.org/package/2006/relationships"><Relationship Id="rId11" Type="http://schemas.openxmlformats.org/officeDocument/2006/relationships/image" Target="../media/image99.png"/><Relationship Id="rId10" Type="http://schemas.openxmlformats.org/officeDocument/2006/relationships/image" Target="../media/image98.png"/><Relationship Id="rId13" Type="http://schemas.openxmlformats.org/officeDocument/2006/relationships/image" Target="../media/image100.png"/><Relationship Id="rId12"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4.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keras.io/api/layers/" TargetMode="External"/><Relationship Id="rId4" Type="http://schemas.openxmlformats.org/officeDocument/2006/relationships/image" Target="../media/image10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7200" u="none" cap="none" strike="noStrik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cap="flat" cmpd="sng" w="38100">
                <a:solidFill>
                  <a:schemeClr val="accent1"/>
                </a:solidFill>
                <a:prstDash val="solid"/>
                <a:miter lim="800000"/>
                <a:headEnd len="sm" w="sm" type="none"/>
                <a:tailEnd len="sm" w="sm" type="none"/>
              </a:ln>
            </p:spPr>
          </p:cxnSp>
          <p:cxnSp>
            <p:nvCxnSpPr>
              <p:cNvPr id="93" name="Google Shape;93;p1"/>
              <p:cNvCxnSpPr/>
              <p:nvPr/>
            </p:nvCxnSpPr>
            <p:spPr>
              <a:xfrm rot="10800000">
                <a:off x="3132555" y="2419542"/>
                <a:ext cx="0" cy="1070810"/>
              </a:xfrm>
              <a:prstGeom prst="straightConnector1">
                <a:avLst/>
              </a:prstGeom>
              <a:noFill/>
              <a:ln cap="flat" cmpd="sng" w="38100">
                <a:solidFill>
                  <a:schemeClr val="accent1"/>
                </a:solidFill>
                <a:prstDash val="solid"/>
                <a:miter lim="800000"/>
                <a:headEnd len="sm" w="sm" type="none"/>
                <a:tailEnd len="sm" w="sm" type="none"/>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cap="flat" cmpd="sng" w="38100">
                <a:solidFill>
                  <a:schemeClr val="accent1"/>
                </a:solidFill>
                <a:prstDash val="solid"/>
                <a:miter lim="800000"/>
                <a:headEnd len="sm" w="sm" type="none"/>
                <a:tailEnd len="sm" w="sm" type="none"/>
              </a:ln>
            </p:spPr>
          </p:cxnSp>
          <p:cxnSp>
            <p:nvCxnSpPr>
              <p:cNvPr id="96" name="Google Shape;96;p1"/>
              <p:cNvCxnSpPr/>
              <p:nvPr/>
            </p:nvCxnSpPr>
            <p:spPr>
              <a:xfrm rot="10800000">
                <a:off x="3269088" y="2458482"/>
                <a:ext cx="0" cy="1070810"/>
              </a:xfrm>
              <a:prstGeom prst="straightConnector1">
                <a:avLst/>
              </a:prstGeom>
              <a:noFill/>
              <a:ln cap="flat" cmpd="sng" w="38100">
                <a:solidFill>
                  <a:schemeClr val="accent1"/>
                </a:solidFill>
                <a:prstDash val="solid"/>
                <a:miter lim="800000"/>
                <a:headEnd len="sm" w="sm" type="none"/>
                <a:tailEnd len="sm" w="sm" type="none"/>
              </a:ln>
            </p:spPr>
          </p:cxnSp>
        </p:grpSp>
      </p:grpSp>
      <p:sp>
        <p:nvSpPr>
          <p:cNvPr id="97" name="Google Shape;97;p1"/>
          <p:cNvSpPr txBox="1"/>
          <p:nvPr/>
        </p:nvSpPr>
        <p:spPr>
          <a:xfrm>
            <a:off x="3598446" y="3429000"/>
            <a:ext cx="499510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Economica"/>
                <a:ea typeface="Economica"/>
                <a:cs typeface="Economica"/>
                <a:sym typeface="Economica"/>
              </a:rPr>
              <a:t>Week 2: Mathematical Building Blocks &amp; Working with Keras API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nvSpPr>
        <p:spPr>
          <a:xfrm>
            <a:off x="2075144" y="586938"/>
            <a:ext cx="80417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Activation Functions</a:t>
            </a:r>
            <a:endParaRPr/>
          </a:p>
        </p:txBody>
      </p:sp>
      <p:sp>
        <p:nvSpPr>
          <p:cNvPr id="168" name="Google Shape;168;p10"/>
          <p:cNvSpPr txBox="1"/>
          <p:nvPr/>
        </p:nvSpPr>
        <p:spPr>
          <a:xfrm>
            <a:off x="129249" y="1204136"/>
            <a:ext cx="3869553" cy="307777"/>
          </a:xfrm>
          <a:prstGeom prst="rect">
            <a:avLst/>
          </a:prstGeom>
          <a:blipFill rotWithShape="1">
            <a:blip r:embed="rId3">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Commonly used activation functions: (a) Sigmoid, (b) Tanh, (c) ReLU,... |  Download Scientific Diagram" id="169" name="Google Shape;169;p10"/>
          <p:cNvPicPr preferRelativeResize="0"/>
          <p:nvPr/>
        </p:nvPicPr>
        <p:blipFill rotWithShape="1">
          <a:blip r:embed="rId4">
            <a:alphaModFix/>
          </a:blip>
          <a:srcRect b="0" l="0" r="0" t="0"/>
          <a:stretch/>
        </p:blipFill>
        <p:spPr>
          <a:xfrm>
            <a:off x="2809459" y="2127466"/>
            <a:ext cx="6378161" cy="39544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76" name="Google Shape;176;p11"/>
          <p:cNvPicPr preferRelativeResize="0"/>
          <p:nvPr/>
        </p:nvPicPr>
        <p:blipFill rotWithShape="1">
          <a:blip r:embed="rId4">
            <a:alphaModFix/>
          </a:blip>
          <a:srcRect b="0" l="0" r="0" t="0"/>
          <a:stretch/>
        </p:blipFill>
        <p:spPr>
          <a:xfrm>
            <a:off x="4704281" y="2932686"/>
            <a:ext cx="1270000" cy="431800"/>
          </a:xfrm>
          <a:prstGeom prst="rect">
            <a:avLst/>
          </a:prstGeom>
          <a:noFill/>
          <a:ln>
            <a:noFill/>
          </a:ln>
        </p:spPr>
      </p:pic>
      <p:pic>
        <p:nvPicPr>
          <p:cNvPr descr="The structure of a simple Multi-Layer Feedfoward Neural Network | Download  Scientific Diagram" id="177" name="Google Shape;177;p11"/>
          <p:cNvPicPr preferRelativeResize="0"/>
          <p:nvPr/>
        </p:nvPicPr>
        <p:blipFill rotWithShape="1">
          <a:blip r:embed="rId5">
            <a:alphaModFix/>
          </a:blip>
          <a:srcRect b="1954" l="47520" r="2209" t="1950"/>
          <a:stretch/>
        </p:blipFill>
        <p:spPr>
          <a:xfrm>
            <a:off x="7802088" y="1949112"/>
            <a:ext cx="2619165" cy="3612027"/>
          </a:xfrm>
          <a:prstGeom prst="rect">
            <a:avLst/>
          </a:prstGeom>
          <a:noFill/>
          <a:ln>
            <a:noFill/>
          </a:ln>
        </p:spPr>
      </p:pic>
      <p:sp>
        <p:nvSpPr>
          <p:cNvPr id="178" name="Google Shape;178;p11"/>
          <p:cNvSpPr txBox="1"/>
          <p:nvPr/>
        </p:nvSpPr>
        <p:spPr>
          <a:xfrm>
            <a:off x="6852720" y="3765385"/>
            <a:ext cx="2968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a:t>
            </a:r>
            <a:endParaRPr/>
          </a:p>
        </p:txBody>
      </p:sp>
      <p:sp>
        <p:nvSpPr>
          <p:cNvPr id="179" name="Google Shape;179;p11"/>
          <p:cNvSpPr/>
          <p:nvPr/>
        </p:nvSpPr>
        <p:spPr>
          <a:xfrm>
            <a:off x="7192688" y="2338963"/>
            <a:ext cx="475937" cy="3222176"/>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180" name="Google Shape;180;p11"/>
          <p:cNvSpPr txBox="1"/>
          <p:nvPr/>
        </p:nvSpPr>
        <p:spPr>
          <a:xfrm>
            <a:off x="1022992" y="2233853"/>
            <a:ext cx="284348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Garamond"/>
                <a:ea typeface="Garamond"/>
                <a:cs typeface="Garamond"/>
                <a:sym typeface="Garamond"/>
              </a:rPr>
              <a:t>Softmax (MLOGIT): </a:t>
            </a:r>
            <a:endParaRPr/>
          </a:p>
          <a:p>
            <a:pPr indent="0" lvl="0" marL="0" marR="0" rtl="0" algn="l">
              <a:spcBef>
                <a:spcPts val="0"/>
              </a:spcBef>
              <a:spcAft>
                <a:spcPts val="0"/>
              </a:spcAft>
              <a:buNone/>
            </a:pPr>
            <a:r>
              <a:t/>
            </a:r>
            <a:endParaRPr b="1" sz="1800" u="sng">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We have D inputs (x’s).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We have k outputs (classes).</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So, W is a (D,k) matrix and X is a (D,1) matrix.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That means, A is a (k,1) matrix.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That means Y is also a (k,1) matrix.</a:t>
            </a:r>
            <a:endParaRPr/>
          </a:p>
        </p:txBody>
      </p:sp>
      <p:pic>
        <p:nvPicPr>
          <p:cNvPr id="181" name="Google Shape;181;p11"/>
          <p:cNvPicPr preferRelativeResize="0"/>
          <p:nvPr/>
        </p:nvPicPr>
        <p:blipFill rotWithShape="1">
          <a:blip r:embed="rId6">
            <a:alphaModFix/>
          </a:blip>
          <a:srcRect b="0" l="0" r="0" t="0"/>
          <a:stretch/>
        </p:blipFill>
        <p:spPr>
          <a:xfrm>
            <a:off x="4475681" y="3587103"/>
            <a:ext cx="1727200" cy="406400"/>
          </a:xfrm>
          <a:prstGeom prst="rect">
            <a:avLst/>
          </a:prstGeom>
          <a:noFill/>
          <a:ln>
            <a:noFill/>
          </a:ln>
        </p:spPr>
      </p:pic>
      <p:pic>
        <p:nvPicPr>
          <p:cNvPr id="182" name="Google Shape;182;p11"/>
          <p:cNvPicPr preferRelativeResize="0"/>
          <p:nvPr/>
        </p:nvPicPr>
        <p:blipFill rotWithShape="1">
          <a:blip r:embed="rId7">
            <a:alphaModFix/>
          </a:blip>
          <a:srcRect b="0" l="0" r="0" t="0"/>
          <a:stretch/>
        </p:blipFill>
        <p:spPr>
          <a:xfrm>
            <a:off x="4475681" y="4216120"/>
            <a:ext cx="1727200" cy="1117600"/>
          </a:xfrm>
          <a:prstGeom prst="rect">
            <a:avLst/>
          </a:prstGeom>
          <a:noFill/>
          <a:ln>
            <a:noFill/>
          </a:ln>
        </p:spPr>
      </p:pic>
      <p:sp>
        <p:nvSpPr>
          <p:cNvPr id="183" name="Google Shape;183;p11"/>
          <p:cNvSpPr/>
          <p:nvPr/>
        </p:nvSpPr>
        <p:spPr>
          <a:xfrm flipH="1">
            <a:off x="10235536" y="2932686"/>
            <a:ext cx="371431" cy="1926322"/>
          </a:xfrm>
          <a:prstGeom prst="leftBrace">
            <a:avLst>
              <a:gd fmla="val 8333" name="adj1"/>
              <a:gd fmla="val 50369"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184" name="Google Shape;184;p11"/>
          <p:cNvSpPr txBox="1"/>
          <p:nvPr/>
        </p:nvSpPr>
        <p:spPr>
          <a:xfrm>
            <a:off x="10641271" y="3711181"/>
            <a:ext cx="2968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k</a:t>
            </a:r>
            <a:endParaRPr/>
          </a:p>
        </p:txBody>
      </p:sp>
      <p:sp>
        <p:nvSpPr>
          <p:cNvPr id="185" name="Google Shape;185;p11"/>
          <p:cNvSpPr txBox="1"/>
          <p:nvPr/>
        </p:nvSpPr>
        <p:spPr>
          <a:xfrm>
            <a:off x="2193827" y="588583"/>
            <a:ext cx="80417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2" name="Google Shape;192;p12"/>
          <p:cNvSpPr txBox="1"/>
          <p:nvPr/>
        </p:nvSpPr>
        <p:spPr>
          <a:xfrm>
            <a:off x="2193827" y="588583"/>
            <a:ext cx="80417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pic>
        <p:nvPicPr>
          <p:cNvPr id="193" name="Google Shape;193;p12"/>
          <p:cNvPicPr preferRelativeResize="0"/>
          <p:nvPr/>
        </p:nvPicPr>
        <p:blipFill rotWithShape="1">
          <a:blip r:embed="rId4">
            <a:alphaModFix/>
          </a:blip>
          <a:srcRect b="0" l="0" r="0" t="0"/>
          <a:stretch/>
        </p:blipFill>
        <p:spPr>
          <a:xfrm>
            <a:off x="3390117" y="1730827"/>
            <a:ext cx="5411766" cy="46386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Multi-Class, Multi-Label</a:t>
            </a:r>
            <a:endParaRPr/>
          </a:p>
        </p:txBody>
      </p:sp>
      <p:pic>
        <p:nvPicPr>
          <p:cNvPr id="200" name="Google Shape;200;p13"/>
          <p:cNvPicPr preferRelativeResize="0"/>
          <p:nvPr/>
        </p:nvPicPr>
        <p:blipFill rotWithShape="1">
          <a:blip r:embed="rId3">
            <a:alphaModFix/>
          </a:blip>
          <a:srcRect b="0" l="0" r="0" t="0"/>
          <a:stretch/>
        </p:blipFill>
        <p:spPr>
          <a:xfrm>
            <a:off x="5646279" y="2023173"/>
            <a:ext cx="5308600" cy="3771900"/>
          </a:xfrm>
          <a:prstGeom prst="rect">
            <a:avLst/>
          </a:prstGeom>
          <a:noFill/>
          <a:ln>
            <a:noFill/>
          </a:ln>
        </p:spPr>
      </p:pic>
      <p:sp>
        <p:nvSpPr>
          <p:cNvPr id="201" name="Google Shape;201;p13"/>
          <p:cNvSpPr txBox="1"/>
          <p:nvPr/>
        </p:nvSpPr>
        <p:spPr>
          <a:xfrm>
            <a:off x="929424" y="2176865"/>
            <a:ext cx="4519398"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Many Non-Exclusive Labels</a:t>
            </a:r>
            <a:endParaRPr/>
          </a:p>
          <a:p>
            <a:pPr indent="-230187" lvl="1" marL="68897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We would create a sigmoid output layer with one output for each class we are predicting. </a:t>
            </a:r>
            <a:endParaRPr/>
          </a:p>
          <a:p>
            <a:pPr indent="-230187" lvl="1" marL="68897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Train on all labels together. </a:t>
            </a:r>
            <a:endParaRPr b="0" i="0" sz="1800" u="none" cap="none" strike="noStrike">
              <a:solidFill>
                <a:schemeClr val="dk1"/>
              </a:solidFill>
              <a:latin typeface="Quicksand"/>
              <a:ea typeface="Quicksand"/>
              <a:cs typeface="Quicksand"/>
              <a:sym typeface="Quicksand"/>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We Know Enough for a Forward Pass</a:t>
            </a:r>
            <a:endParaRPr/>
          </a:p>
        </p:txBody>
      </p:sp>
      <p:pic>
        <p:nvPicPr>
          <p:cNvPr descr="The structure of a simple Multi-Layer Feedfoward Neural Network | Download  Scientific Diagram" id="208" name="Google Shape;208;p14"/>
          <p:cNvPicPr preferRelativeResize="0"/>
          <p:nvPr/>
        </p:nvPicPr>
        <p:blipFill rotWithShape="1">
          <a:blip r:embed="rId3">
            <a:alphaModFix/>
          </a:blip>
          <a:srcRect b="1954" l="2209" r="2208" t="1950"/>
          <a:stretch/>
        </p:blipFill>
        <p:spPr>
          <a:xfrm>
            <a:off x="6094529" y="2255870"/>
            <a:ext cx="4979867" cy="3612027"/>
          </a:xfrm>
          <a:prstGeom prst="rect">
            <a:avLst/>
          </a:prstGeom>
          <a:noFill/>
          <a:ln>
            <a:noFill/>
          </a:ln>
        </p:spPr>
      </p:pic>
      <p:sp>
        <p:nvSpPr>
          <p:cNvPr id="209" name="Google Shape;209;p14"/>
          <p:cNvSpPr txBox="1"/>
          <p:nvPr/>
        </p:nvSpPr>
        <p:spPr>
          <a:xfrm>
            <a:off x="603699" y="3142200"/>
            <a:ext cx="3869553" cy="317203"/>
          </a:xfrm>
          <a:prstGeom prst="rect">
            <a:avLst/>
          </a:prstGeom>
          <a:blipFill rotWithShape="1">
            <a:blip r:embed="rId4">
              <a:alphaModFix/>
            </a:blip>
            <a:stretch>
              <a:fillRect b="-76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0" name="Google Shape;210;p14"/>
          <p:cNvSpPr txBox="1"/>
          <p:nvPr/>
        </p:nvSpPr>
        <p:spPr>
          <a:xfrm>
            <a:off x="10734260" y="3245054"/>
            <a:ext cx="569843" cy="17907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4"/>
          <p:cNvSpPr txBox="1"/>
          <p:nvPr/>
        </p:nvSpPr>
        <p:spPr>
          <a:xfrm>
            <a:off x="6109252" y="3631096"/>
            <a:ext cx="901148" cy="20938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4"/>
          <p:cNvSpPr txBox="1"/>
          <p:nvPr/>
        </p:nvSpPr>
        <p:spPr>
          <a:xfrm>
            <a:off x="6262780" y="2938559"/>
            <a:ext cx="251791" cy="276999"/>
          </a:xfrm>
          <a:prstGeom prst="rect">
            <a:avLst/>
          </a:prstGeom>
          <a:blipFill rotWithShape="1">
            <a:blip r:embed="rId5">
              <a:alphaModFix/>
            </a:blip>
            <a:stretch>
              <a:fillRect b="0" l="0" r="-454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 name="Google Shape;213;p14"/>
          <p:cNvSpPr txBox="1"/>
          <p:nvPr/>
        </p:nvSpPr>
        <p:spPr>
          <a:xfrm>
            <a:off x="9213937" y="2738564"/>
            <a:ext cx="410818" cy="276999"/>
          </a:xfrm>
          <a:prstGeom prst="rect">
            <a:avLst/>
          </a:prstGeom>
          <a:blipFill rotWithShape="1">
            <a:blip r:embed="rId6">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4" name="Google Shape;214;p14"/>
          <p:cNvSpPr txBox="1"/>
          <p:nvPr/>
        </p:nvSpPr>
        <p:spPr>
          <a:xfrm>
            <a:off x="8518561" y="2788068"/>
            <a:ext cx="410818" cy="276999"/>
          </a:xfrm>
          <a:prstGeom prst="rect">
            <a:avLst/>
          </a:prstGeom>
          <a:blipFill rotWithShape="1">
            <a:blip r:embed="rId7">
              <a:alphaModFix/>
            </a:blip>
            <a:stretch>
              <a:fillRect b="0" l="-882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5" name="Google Shape;215;p14"/>
          <p:cNvSpPr txBox="1"/>
          <p:nvPr/>
        </p:nvSpPr>
        <p:spPr>
          <a:xfrm>
            <a:off x="603699" y="3543294"/>
            <a:ext cx="3869553" cy="335476"/>
          </a:xfrm>
          <a:prstGeom prst="rect">
            <a:avLst/>
          </a:prstGeom>
          <a:blipFill rotWithShape="1">
            <a:blip r:embed="rId8">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6" name="Google Shape;216;p14"/>
          <p:cNvSpPr txBox="1"/>
          <p:nvPr/>
        </p:nvSpPr>
        <p:spPr>
          <a:xfrm>
            <a:off x="974196" y="2410356"/>
            <a:ext cx="386955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Calculate Output of Each Node Sequentially</a:t>
            </a:r>
            <a:endParaRPr/>
          </a:p>
        </p:txBody>
      </p:sp>
      <p:sp>
        <p:nvSpPr>
          <p:cNvPr id="217" name="Google Shape;217;p14"/>
          <p:cNvSpPr txBox="1"/>
          <p:nvPr/>
        </p:nvSpPr>
        <p:spPr>
          <a:xfrm>
            <a:off x="603699" y="3935617"/>
            <a:ext cx="3869553" cy="30777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8" name="Google Shape;218;p14"/>
          <p:cNvSpPr txBox="1"/>
          <p:nvPr/>
        </p:nvSpPr>
        <p:spPr>
          <a:xfrm>
            <a:off x="974195" y="4327940"/>
            <a:ext cx="386955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Eventually We Obtain Model’s Predictions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15"/>
          <p:cNvSpPr txBox="1"/>
          <p:nvPr/>
        </p:nvSpPr>
        <p:spPr>
          <a:xfrm>
            <a:off x="2865519" y="393366"/>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Calculate Loss</a:t>
            </a:r>
            <a:endParaRPr/>
          </a:p>
        </p:txBody>
      </p:sp>
      <p:pic>
        <p:nvPicPr>
          <p:cNvPr id="226" name="Google Shape;226;p15"/>
          <p:cNvPicPr preferRelativeResize="0"/>
          <p:nvPr/>
        </p:nvPicPr>
        <p:blipFill rotWithShape="1">
          <a:blip r:embed="rId3">
            <a:alphaModFix/>
          </a:blip>
          <a:srcRect b="0" l="0" r="0" t="0"/>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Loss Functions</a:t>
            </a:r>
            <a:endParaRPr/>
          </a:p>
        </p:txBody>
      </p:sp>
      <p:pic>
        <p:nvPicPr>
          <p:cNvPr id="234" name="Google Shape;234;p16"/>
          <p:cNvPicPr preferRelativeResize="0"/>
          <p:nvPr/>
        </p:nvPicPr>
        <p:blipFill rotWithShape="1">
          <a:blip r:embed="rId3">
            <a:alphaModFix/>
          </a:blip>
          <a:srcRect b="0" l="0" r="0" t="0"/>
          <a:stretch/>
        </p:blipFill>
        <p:spPr>
          <a:xfrm>
            <a:off x="1291615" y="2856856"/>
            <a:ext cx="3267133" cy="470992"/>
          </a:xfrm>
          <a:prstGeom prst="rect">
            <a:avLst/>
          </a:prstGeom>
          <a:noFill/>
          <a:ln>
            <a:noFill/>
          </a:ln>
        </p:spPr>
      </p:pic>
      <p:sp>
        <p:nvSpPr>
          <p:cNvPr id="235" name="Google Shape;235;p16"/>
          <p:cNvSpPr txBox="1"/>
          <p:nvPr/>
        </p:nvSpPr>
        <p:spPr>
          <a:xfrm>
            <a:off x="974196" y="2410356"/>
            <a:ext cx="4353178"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Quicksand"/>
                <a:ea typeface="Quicksand"/>
                <a:cs typeface="Quicksand"/>
                <a:sym typeface="Quicksand"/>
              </a:rPr>
              <a:t>Cross-Entropy / Log-Loss</a:t>
            </a:r>
            <a:endParaRPr/>
          </a:p>
          <a:p>
            <a:pPr indent="-44450" lvl="0" marL="171450" marR="0" rtl="0" algn="l">
              <a:spcBef>
                <a:spcPts val="0"/>
              </a:spcBef>
              <a:spcAft>
                <a:spcPts val="0"/>
              </a:spcAft>
              <a:buClr>
                <a:schemeClr val="dk1"/>
              </a:buClr>
              <a:buSzPts val="2000"/>
              <a:buFont typeface="Arial"/>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a:p>
          <a:p>
            <a:pPr indent="-171450" lvl="0" marL="17145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Multi-category outcomes have an analogous loss function known as categorical cross-entropy.</a:t>
            </a:r>
            <a:endParaRPr sz="140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435317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Quicksand"/>
                <a:ea typeface="Quicksand"/>
                <a:cs typeface="Quicksand"/>
                <a:sym typeface="Quicksand"/>
              </a:rPr>
              <a:t>MSE / Quadratic / L2 Loss</a:t>
            </a:r>
            <a:endParaRPr/>
          </a:p>
          <a:p>
            <a:pPr indent="-44450" lvl="0" marL="171450" marR="0" rtl="0" algn="l">
              <a:spcBef>
                <a:spcPts val="0"/>
              </a:spcBef>
              <a:spcAft>
                <a:spcPts val="0"/>
              </a:spcAft>
              <a:buClr>
                <a:schemeClr val="dk1"/>
              </a:buClr>
              <a:buSzPts val="2000"/>
              <a:buFont typeface="Arial"/>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larger errors penalized exponentially more. This should look familiar!</a:t>
            </a:r>
            <a:endParaRPr sz="1400">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a:alphaModFix/>
          </a:blip>
          <a:srcRect b="0" l="0" r="0" t="0"/>
          <a:stretch/>
        </p:blipFill>
        <p:spPr>
          <a:xfrm>
            <a:off x="7225892" y="5117512"/>
            <a:ext cx="1608338" cy="366814"/>
          </a:xfrm>
          <a:prstGeom prst="rect">
            <a:avLst/>
          </a:prstGeom>
          <a:noFill/>
          <a:ln>
            <a:noFill/>
          </a:ln>
        </p:spPr>
      </p:pic>
      <p:sp>
        <p:nvSpPr>
          <p:cNvPr id="238" name="Google Shape;238;p16"/>
          <p:cNvSpPr txBox="1"/>
          <p:nvPr/>
        </p:nvSpPr>
        <p:spPr>
          <a:xfrm>
            <a:off x="6657641" y="1968967"/>
            <a:ext cx="435317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Quicksand"/>
                <a:ea typeface="Quicksand"/>
                <a:cs typeface="Quicksand"/>
                <a:sym typeface="Quicksand"/>
              </a:rPr>
              <a:t>MAE / L1 Loss</a:t>
            </a:r>
            <a:endParaRPr/>
          </a:p>
          <a:p>
            <a:pPr indent="-44450" lvl="0" marL="171450" marR="0" rtl="0" algn="l">
              <a:spcBef>
                <a:spcPts val="0"/>
              </a:spcBef>
              <a:spcAft>
                <a:spcPts val="0"/>
              </a:spcAft>
              <a:buClr>
                <a:schemeClr val="dk1"/>
              </a:buClr>
              <a:buSzPts val="2000"/>
              <a:buFont typeface="Arial"/>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a:alphaModFix/>
          </a:blip>
          <a:srcRect b="0" l="0" r="0" t="0"/>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b="0" l="0" r="0" t="0"/>
          <a:stretch/>
        </p:blipFill>
        <p:spPr>
          <a:xfrm>
            <a:off x="1736576" y="5580455"/>
            <a:ext cx="2044700" cy="67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44" name="Shape 244"/>
        <p:cNvGrpSpPr/>
        <p:nvPr/>
      </p:nvGrpSpPr>
      <p:grpSpPr>
        <a:xfrm>
          <a:off x="0" y="0"/>
          <a:ext cx="0" cy="0"/>
          <a:chOff x="0" y="0"/>
          <a:chExt cx="0" cy="0"/>
        </a:xfrm>
      </p:grpSpPr>
      <p:sp>
        <p:nvSpPr>
          <p:cNvPr id="245" name="Google Shape;24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17"/>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Binary Cross-Entropy Loss</a:t>
            </a:r>
            <a:endParaRPr/>
          </a:p>
        </p:txBody>
      </p:sp>
      <p:pic>
        <p:nvPicPr>
          <p:cNvPr id="247" name="Google Shape;247;p17"/>
          <p:cNvPicPr preferRelativeResize="0"/>
          <p:nvPr/>
        </p:nvPicPr>
        <p:blipFill rotWithShape="1">
          <a:blip r:embed="rId3">
            <a:alphaModFix/>
          </a:blip>
          <a:srcRect b="3663" l="0" r="0" t="2921"/>
          <a:stretch/>
        </p:blipFill>
        <p:spPr>
          <a:xfrm>
            <a:off x="1758950" y="4004937"/>
            <a:ext cx="8674100" cy="2491409"/>
          </a:xfrm>
          <a:prstGeom prst="rect">
            <a:avLst/>
          </a:prstGeom>
          <a:noFill/>
          <a:ln>
            <a:noFill/>
          </a:ln>
        </p:spPr>
      </p:pic>
      <p:sp>
        <p:nvSpPr>
          <p:cNvPr id="248" name="Google Shape;248;p17"/>
          <p:cNvSpPr txBox="1"/>
          <p:nvPr/>
        </p:nvSpPr>
        <p:spPr>
          <a:xfrm>
            <a:off x="929424" y="1976448"/>
            <a:ext cx="10136141"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Piecemeal Function:</a:t>
            </a:r>
            <a:endParaRPr/>
          </a:p>
          <a:p>
            <a:pPr indent="-230187" lvl="1" marL="68897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If ground truth is 1, then loss is -1*log(</a:t>
            </a:r>
            <a:r>
              <a:rPr b="0" i="1" lang="en-US" sz="2000" u="none" cap="none" strike="noStrike">
                <a:solidFill>
                  <a:schemeClr val="dk1"/>
                </a:solidFill>
                <a:latin typeface="Quicksand"/>
                <a:ea typeface="Quicksand"/>
                <a:cs typeface="Quicksand"/>
                <a:sym typeface="Quicksand"/>
              </a:rPr>
              <a:t>p</a:t>
            </a:r>
            <a:r>
              <a:rPr b="0" i="0" lang="en-US" sz="2000" u="none" cap="none" strike="noStrike">
                <a:solidFill>
                  <a:schemeClr val="dk1"/>
                </a:solidFill>
                <a:latin typeface="Quicksand"/>
                <a:ea typeface="Quicksand"/>
                <a:cs typeface="Quicksand"/>
                <a:sym typeface="Quicksand"/>
              </a:rPr>
              <a:t>). As prediction approaches 1, loss approaches 0. As prediction approaches 0, loss grows exponentially.</a:t>
            </a:r>
            <a:endParaRPr/>
          </a:p>
          <a:p>
            <a:pPr indent="-230187" lvl="1" marL="68897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If ground truth is 0, then loss is -1*log(1-</a:t>
            </a:r>
            <a:r>
              <a:rPr b="0" i="1" lang="en-US" sz="2000" u="none" cap="none" strike="noStrike">
                <a:solidFill>
                  <a:schemeClr val="dk1"/>
                </a:solidFill>
                <a:latin typeface="Quicksand"/>
                <a:ea typeface="Quicksand"/>
                <a:cs typeface="Quicksand"/>
                <a:sym typeface="Quicksand"/>
              </a:rPr>
              <a:t>p</a:t>
            </a:r>
            <a:r>
              <a:rPr b="0" i="0" lang="en-US" sz="2000" u="none" cap="none" strike="noStrike">
                <a:solidFill>
                  <a:schemeClr val="dk1"/>
                </a:solidFill>
                <a:latin typeface="Quicksand"/>
                <a:ea typeface="Quicksand"/>
                <a:cs typeface="Quicksand"/>
                <a:sym typeface="Quicksand"/>
              </a:rPr>
              <a:t>). As prediction approaches 1, loss rises exponentially. As prediction approaches 0, loss approaches 0. </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pic>
        <p:nvPicPr>
          <p:cNvPr id="249" name="Google Shape;249;p17"/>
          <p:cNvPicPr preferRelativeResize="0"/>
          <p:nvPr/>
        </p:nvPicPr>
        <p:blipFill rotWithShape="1">
          <a:blip r:embed="rId4">
            <a:alphaModFix/>
          </a:blip>
          <a:srcRect b="0" l="0" r="0" t="0"/>
          <a:stretch/>
        </p:blipFill>
        <p:spPr>
          <a:xfrm>
            <a:off x="8348633" y="1727961"/>
            <a:ext cx="3267133" cy="4709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8"/>
          <p:cNvSpPr txBox="1"/>
          <p:nvPr/>
        </p:nvSpPr>
        <p:spPr>
          <a:xfrm>
            <a:off x="2539315" y="419870"/>
            <a:ext cx="71133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a:t>
            </a:r>
            <a:endParaRPr/>
          </a:p>
        </p:txBody>
      </p:sp>
      <p:pic>
        <p:nvPicPr>
          <p:cNvPr id="257" name="Google Shape;257;p18"/>
          <p:cNvPicPr preferRelativeResize="0"/>
          <p:nvPr/>
        </p:nvPicPr>
        <p:blipFill rotWithShape="1">
          <a:blip r:embed="rId3">
            <a:alphaModFix/>
          </a:blip>
          <a:srcRect b="0" l="0" r="0" t="0"/>
          <a:stretch/>
        </p:blipFill>
        <p:spPr>
          <a:xfrm>
            <a:off x="3200397" y="1720850"/>
            <a:ext cx="5791200" cy="4419600"/>
          </a:xfrm>
          <a:prstGeom prst="rect">
            <a:avLst/>
          </a:prstGeom>
          <a:noFill/>
          <a:ln>
            <a:noFill/>
          </a:ln>
        </p:spPr>
      </p:pic>
      <p:sp>
        <p:nvSpPr>
          <p:cNvPr id="258" name="Google Shape;258;p18"/>
          <p:cNvSpPr/>
          <p:nvPr/>
        </p:nvSpPr>
        <p:spPr>
          <a:xfrm>
            <a:off x="2862470" y="3975652"/>
            <a:ext cx="2464904" cy="199058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63" name="Shape 263"/>
        <p:cNvGrpSpPr/>
        <p:nvPr/>
      </p:nvGrpSpPr>
      <p:grpSpPr>
        <a:xfrm>
          <a:off x="0" y="0"/>
          <a:ext cx="0" cy="0"/>
          <a:chOff x="0" y="0"/>
          <a:chExt cx="0" cy="0"/>
        </a:xfrm>
      </p:grpSpPr>
      <p:sp>
        <p:nvSpPr>
          <p:cNvPr id="264" name="Google Shape;2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19"/>
          <p:cNvSpPr txBox="1"/>
          <p:nvPr/>
        </p:nvSpPr>
        <p:spPr>
          <a:xfrm>
            <a:off x="2539315" y="419870"/>
            <a:ext cx="71133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Derivative = “Rate” of Change</a:t>
            </a:r>
            <a:endParaRPr/>
          </a:p>
        </p:txBody>
      </p:sp>
      <p:pic>
        <p:nvPicPr>
          <p:cNvPr id="266" name="Google Shape;266;p19"/>
          <p:cNvPicPr preferRelativeResize="0"/>
          <p:nvPr/>
        </p:nvPicPr>
        <p:blipFill rotWithShape="1">
          <a:blip r:embed="rId3">
            <a:alphaModFix/>
          </a:blip>
          <a:srcRect b="0" l="0" r="0" t="0"/>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b="0" l="0" r="0" t="0"/>
          <a:stretch/>
        </p:blipFill>
        <p:spPr>
          <a:xfrm>
            <a:off x="7035248" y="2438695"/>
            <a:ext cx="3733800" cy="261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10016362" cy="3600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Quicksand"/>
                <a:ea typeface="Quicksand"/>
                <a:cs typeface="Quicksand"/>
                <a:sym typeface="Quicksand"/>
              </a:rPr>
              <a:t>1. Building Blocks of NNs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Tensors (and relevant mathematical operations)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Activation Functions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Loss Functions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Backpropagation: Derivatives, Gradients &amp; the Chain Rule (with examples)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Optimizers</a:t>
            </a:r>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2. Building a Linear Classifier</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Overview of Keras and Tensorflow.</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Implementing a linear classifier in Keras (now that we know the components).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15: Stochastic gradient descent with a two-dimensional error function... |  Download Scientific Diagram" id="274" name="Google Shape;274;p20"/>
          <p:cNvPicPr preferRelativeResize="0"/>
          <p:nvPr/>
        </p:nvPicPr>
        <p:blipFill rotWithShape="1">
          <a:blip r:embed="rId3">
            <a:alphaModFix/>
          </a:blip>
          <a:srcRect b="0" l="0" r="0" t="0"/>
          <a:stretch/>
        </p:blipFill>
        <p:spPr>
          <a:xfrm>
            <a:off x="698496" y="1627551"/>
            <a:ext cx="10795000" cy="4305300"/>
          </a:xfrm>
          <a:prstGeom prst="rect">
            <a:avLst/>
          </a:prstGeom>
          <a:noFill/>
          <a:ln>
            <a:noFill/>
          </a:ln>
        </p:spPr>
      </p:pic>
      <p:sp>
        <p:nvSpPr>
          <p:cNvPr id="275" name="Google Shape;275;p20"/>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Gradient = Derivative in Multiple Dimensions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80" name="Shape 280"/>
        <p:cNvGrpSpPr/>
        <p:nvPr/>
      </p:nvGrpSpPr>
      <p:grpSpPr>
        <a:xfrm>
          <a:off x="0" y="0"/>
          <a:ext cx="0" cy="0"/>
          <a:chOff x="0" y="0"/>
          <a:chExt cx="0" cy="0"/>
        </a:xfrm>
      </p:grpSpPr>
      <p:sp>
        <p:nvSpPr>
          <p:cNvPr id="281" name="Google Shape;28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1"/>
          <p:cNvSpPr txBox="1"/>
          <p:nvPr/>
        </p:nvSpPr>
        <p:spPr>
          <a:xfrm>
            <a:off x="2539315" y="419870"/>
            <a:ext cx="71133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Gradient Descent</a:t>
            </a:r>
            <a:endParaRPr/>
          </a:p>
        </p:txBody>
      </p:sp>
      <p:pic>
        <p:nvPicPr>
          <p:cNvPr id="283" name="Google Shape;283;p21"/>
          <p:cNvPicPr preferRelativeResize="0"/>
          <p:nvPr/>
        </p:nvPicPr>
        <p:blipFill rotWithShape="1">
          <a:blip r:embed="rId3">
            <a:alphaModFix/>
          </a:blip>
          <a:srcRect b="0" l="0" r="0" t="0"/>
          <a:stretch/>
        </p:blipFill>
        <p:spPr>
          <a:xfrm>
            <a:off x="4076766" y="1894922"/>
            <a:ext cx="4038468" cy="39234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2"/>
          <p:cNvSpPr txBox="1"/>
          <p:nvPr/>
        </p:nvSpPr>
        <p:spPr>
          <a:xfrm>
            <a:off x="1565285" y="1388256"/>
            <a:ext cx="3869700" cy="153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Recall that Each Node’s Output Can be Expressed as a Function of the Prior Nodes’ Outputs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
        <p:nvSpPr>
          <p:cNvPr id="290" name="Google Shape;290;p22"/>
          <p:cNvSpPr txBox="1"/>
          <p:nvPr/>
        </p:nvSpPr>
        <p:spPr>
          <a:xfrm>
            <a:off x="6311510" y="1713517"/>
            <a:ext cx="461324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Start at the final nodes in the network and work backwards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We calculate partial derivatives w.r.t. their inputs / weights.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Then, use those partial derivatives and work backward into earlier layers to get partial derivatives w.r.t. </a:t>
            </a:r>
            <a:r>
              <a:rPr i="1" lang="en-US" sz="2000">
                <a:solidFill>
                  <a:schemeClr val="dk1"/>
                </a:solidFill>
                <a:latin typeface="Quicksand"/>
                <a:ea typeface="Quicksand"/>
                <a:cs typeface="Quicksand"/>
                <a:sym typeface="Quicksand"/>
              </a:rPr>
              <a:t>their </a:t>
            </a:r>
            <a:r>
              <a:rPr lang="en-US" sz="2000">
                <a:solidFill>
                  <a:schemeClr val="dk1"/>
                </a:solidFill>
                <a:latin typeface="Quicksand"/>
                <a:ea typeface="Quicksand"/>
                <a:cs typeface="Quicksand"/>
                <a:sym typeface="Quicksand"/>
              </a:rPr>
              <a:t>inputs / weights, and so on. </a:t>
            </a:r>
            <a:endParaRPr sz="1400">
              <a:solidFill>
                <a:schemeClr val="dk1"/>
              </a:solidFill>
              <a:latin typeface="Quicksand"/>
              <a:ea typeface="Quicksand"/>
              <a:cs typeface="Quicksand"/>
              <a:sym typeface="Quicksand"/>
            </a:endParaRPr>
          </a:p>
        </p:txBody>
      </p:sp>
      <p:sp>
        <p:nvSpPr>
          <p:cNvPr id="291" name="Google Shape;291;p22"/>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Derivatives of Loss w.r.t All Parameters</a:t>
            </a:r>
            <a:endParaRPr/>
          </a:p>
        </p:txBody>
      </p:sp>
      <p:pic>
        <p:nvPicPr>
          <p:cNvPr descr="The structure of a simple Multi-Layer Feedfoward Neural Network | Download  Scientific Diagram" id="292" name="Google Shape;292;p22"/>
          <p:cNvPicPr preferRelativeResize="0"/>
          <p:nvPr/>
        </p:nvPicPr>
        <p:blipFill rotWithShape="1">
          <a:blip r:embed="rId3">
            <a:alphaModFix/>
          </a:blip>
          <a:srcRect b="1954" l="2209" r="2208" t="1950"/>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cap="flat" cmpd="sng" w="38100">
            <a:solidFill>
              <a:srgbClr val="FF0000"/>
            </a:solidFill>
            <a:prstDash val="solid"/>
            <a:miter lim="800000"/>
            <a:headEnd len="sm" w="sm" type="none"/>
            <a:tailEnd len="med" w="med" type="triangle"/>
          </a:ln>
        </p:spPr>
      </p:cxnSp>
      <p:sp>
        <p:nvSpPr>
          <p:cNvPr id="294" name="Google Shape;294;p22"/>
          <p:cNvSpPr txBox="1"/>
          <p:nvPr/>
        </p:nvSpPr>
        <p:spPr>
          <a:xfrm>
            <a:off x="1267235" y="2775060"/>
            <a:ext cx="3869553" cy="317203"/>
          </a:xfrm>
          <a:prstGeom prst="rect">
            <a:avLst/>
          </a:prstGeom>
          <a:blipFill rotWithShape="1">
            <a:blip r:embed="rId4">
              <a:alphaModFix/>
            </a:blip>
            <a:stretch>
              <a:fillRect b="-76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5" name="Google Shape;295;p22"/>
          <p:cNvSpPr txBox="1"/>
          <p:nvPr/>
        </p:nvSpPr>
        <p:spPr>
          <a:xfrm>
            <a:off x="1267235" y="3176154"/>
            <a:ext cx="3869553" cy="335476"/>
          </a:xfrm>
          <a:prstGeom prst="rect">
            <a:avLst/>
          </a:prstGeom>
          <a:blipFill rotWithShape="1">
            <a:blip r:embed="rId5">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01" name="Shape 301"/>
        <p:cNvGrpSpPr/>
        <p:nvPr/>
      </p:nvGrpSpPr>
      <p:grpSpPr>
        <a:xfrm>
          <a:off x="0" y="0"/>
          <a:ext cx="0" cy="0"/>
          <a:chOff x="0" y="0"/>
          <a:chExt cx="0" cy="0"/>
        </a:xfrm>
      </p:grpSpPr>
      <p:sp>
        <p:nvSpPr>
          <p:cNvPr id="302" name="Google Shape;30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3"/>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Simplifying Gradients: Computation Graph</a:t>
            </a:r>
            <a:endParaRPr/>
          </a:p>
        </p:txBody>
      </p:sp>
      <p:sp>
        <p:nvSpPr>
          <p:cNvPr id="304" name="Google Shape;304;p23"/>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 name="Google Shape;305;p23"/>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6" name="Google Shape;306;p23"/>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7" name="Google Shape;307;p23"/>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08" name="Google Shape;308;p23"/>
          <p:cNvCxnSpPr>
            <a:stCxn id="306" idx="3"/>
            <a:endCxn id="305"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309" name="Google Shape;309;p23"/>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310" name="Google Shape;310;p23"/>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1" name="Google Shape;311;p23"/>
          <p:cNvSpPr txBox="1"/>
          <p:nvPr/>
        </p:nvSpPr>
        <p:spPr>
          <a:xfrm>
            <a:off x="795131" y="2939125"/>
            <a:ext cx="837349"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 name="Google Shape;312;p23"/>
          <p:cNvSpPr txBox="1"/>
          <p:nvPr/>
        </p:nvSpPr>
        <p:spPr>
          <a:xfrm>
            <a:off x="5232934" y="5136130"/>
            <a:ext cx="863066"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13" name="Google Shape;313;p23"/>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314" name="Google Shape;314;p23"/>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315" name="Google Shape;315;p23"/>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20" name="Shape 320"/>
        <p:cNvGrpSpPr/>
        <p:nvPr/>
      </p:nvGrpSpPr>
      <p:grpSpPr>
        <a:xfrm>
          <a:off x="0" y="0"/>
          <a:ext cx="0" cy="0"/>
          <a:chOff x="0" y="0"/>
          <a:chExt cx="0" cy="0"/>
        </a:xfrm>
      </p:grpSpPr>
      <p:sp>
        <p:nvSpPr>
          <p:cNvPr id="321" name="Google Shape;32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24"/>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 = Working Backwards</a:t>
            </a:r>
            <a:endParaRPr/>
          </a:p>
        </p:txBody>
      </p:sp>
      <p:sp>
        <p:nvSpPr>
          <p:cNvPr id="323" name="Google Shape;323;p24"/>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4" name="Google Shape;324;p24"/>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27" name="Google Shape;327;p24"/>
          <p:cNvCxnSpPr>
            <a:stCxn id="325" idx="3"/>
            <a:endCxn id="324"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328" name="Google Shape;328;p24"/>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329" name="Google Shape;329;p24"/>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31" name="Google Shape;331;p24"/>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332" name="Google Shape;332;p24"/>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333" name="Google Shape;333;p24"/>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
        <p:nvSpPr>
          <p:cNvPr id="334" name="Google Shape;334;p24"/>
          <p:cNvSpPr/>
          <p:nvPr/>
        </p:nvSpPr>
        <p:spPr>
          <a:xfrm>
            <a:off x="8610600" y="2994991"/>
            <a:ext cx="2743200" cy="82545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36" name="Google Shape;336;p24"/>
          <p:cNvSpPr txBox="1"/>
          <p:nvPr/>
        </p:nvSpPr>
        <p:spPr>
          <a:xfrm>
            <a:off x="9003190" y="4441006"/>
            <a:ext cx="1921566" cy="618246"/>
          </a:xfrm>
          <a:prstGeom prst="rect">
            <a:avLst/>
          </a:prstGeom>
          <a:blipFill rotWithShape="1">
            <a:blip r:embed="rId10">
              <a:alphaModFix/>
            </a:blip>
            <a:stretch>
              <a:fillRect b="-5999" l="0" r="0" t="0"/>
            </a:stretch>
          </a:blip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41" name="Shape 341"/>
        <p:cNvGrpSpPr/>
        <p:nvPr/>
      </p:nvGrpSpPr>
      <p:grpSpPr>
        <a:xfrm>
          <a:off x="0" y="0"/>
          <a:ext cx="0" cy="0"/>
          <a:chOff x="0" y="0"/>
          <a:chExt cx="0" cy="0"/>
        </a:xfrm>
      </p:grpSpPr>
      <p:sp>
        <p:nvSpPr>
          <p:cNvPr id="342" name="Google Shape;34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25"/>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44" name="Google Shape;344;p25"/>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5" name="Google Shape;345;p25"/>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48" name="Google Shape;348;p25"/>
          <p:cNvCxnSpPr>
            <a:stCxn id="346" idx="3"/>
            <a:endCxn id="345"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349" name="Google Shape;349;p25"/>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350" name="Google Shape;350;p25"/>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2" name="Google Shape;352;p25"/>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353" name="Google Shape;353;p25"/>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354" name="Google Shape;354;p25"/>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
        <p:nvSpPr>
          <p:cNvPr id="355" name="Google Shape;355;p25"/>
          <p:cNvSpPr/>
          <p:nvPr/>
        </p:nvSpPr>
        <p:spPr>
          <a:xfrm>
            <a:off x="5489708" y="3024941"/>
            <a:ext cx="2743200" cy="82545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7" name="Google Shape;357;p25"/>
          <p:cNvSpPr txBox="1"/>
          <p:nvPr/>
        </p:nvSpPr>
        <p:spPr>
          <a:xfrm>
            <a:off x="6499775" y="4288717"/>
            <a:ext cx="2661610" cy="2224070"/>
          </a:xfrm>
          <a:prstGeom prst="rect">
            <a:avLst/>
          </a:prstGeom>
          <a:blipFill rotWithShape="1">
            <a:blip r:embed="rId10">
              <a:alphaModFix/>
            </a:blip>
            <a:stretch>
              <a:fillRect b="-563" l="0" r="0" t="0"/>
            </a:stretch>
          </a:blip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8" name="Google Shape;358;p25"/>
          <p:cNvSpPr txBox="1"/>
          <p:nvPr/>
        </p:nvSpPr>
        <p:spPr>
          <a:xfrm>
            <a:off x="9904133" y="490936"/>
            <a:ext cx="1921566" cy="618246"/>
          </a:xfrm>
          <a:prstGeom prst="rect">
            <a:avLst/>
          </a:prstGeom>
          <a:blipFill rotWithShape="1">
            <a:blip r:embed="rId11">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63" name="Shape 363"/>
        <p:cNvGrpSpPr/>
        <p:nvPr/>
      </p:nvGrpSpPr>
      <p:grpSpPr>
        <a:xfrm>
          <a:off x="0" y="0"/>
          <a:ext cx="0" cy="0"/>
          <a:chOff x="0" y="0"/>
          <a:chExt cx="0" cy="0"/>
        </a:xfrm>
      </p:grpSpPr>
      <p:sp>
        <p:nvSpPr>
          <p:cNvPr id="364" name="Google Shape;3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6"/>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66" name="Google Shape;366;p26"/>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7" name="Google Shape;367;p26"/>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70" name="Google Shape;370;p26"/>
          <p:cNvCxnSpPr>
            <a:stCxn id="368" idx="3"/>
            <a:endCxn id="367"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371" name="Google Shape;371;p26"/>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372" name="Google Shape;372;p26"/>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74" name="Google Shape;374;p26"/>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375" name="Google Shape;375;p26"/>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376" name="Google Shape;376;p26"/>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
        <p:nvSpPr>
          <p:cNvPr id="377" name="Google Shape;377;p26"/>
          <p:cNvSpPr/>
          <p:nvPr/>
        </p:nvSpPr>
        <p:spPr>
          <a:xfrm>
            <a:off x="5489708" y="3024941"/>
            <a:ext cx="2743200" cy="82545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9" name="Google Shape;379;p26"/>
          <p:cNvSpPr txBox="1"/>
          <p:nvPr/>
        </p:nvSpPr>
        <p:spPr>
          <a:xfrm>
            <a:off x="6499775" y="4289515"/>
            <a:ext cx="2661610" cy="2224263"/>
          </a:xfrm>
          <a:prstGeom prst="rect">
            <a:avLst/>
          </a:prstGeom>
          <a:blipFill rotWithShape="1">
            <a:blip r:embed="rId10">
              <a:alphaModFix/>
            </a:blip>
            <a:stretch>
              <a:fillRect b="-563" l="0" r="0" t="0"/>
            </a:stretch>
          </a:blip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0" name="Google Shape;380;p26"/>
          <p:cNvSpPr txBox="1"/>
          <p:nvPr/>
        </p:nvSpPr>
        <p:spPr>
          <a:xfrm>
            <a:off x="9904133" y="490936"/>
            <a:ext cx="1921566" cy="618246"/>
          </a:xfrm>
          <a:prstGeom prst="rect">
            <a:avLst/>
          </a:prstGeom>
          <a:blipFill rotWithShape="1">
            <a:blip r:embed="rId11">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81" name="Google Shape;381;p26"/>
          <p:cNvSpPr txBox="1"/>
          <p:nvPr/>
        </p:nvSpPr>
        <p:spPr>
          <a:xfrm>
            <a:off x="10063162" y="1290660"/>
            <a:ext cx="1603508" cy="618246"/>
          </a:xfrm>
          <a:prstGeom prst="rect">
            <a:avLst/>
          </a:prstGeom>
          <a:blipFill rotWithShape="1">
            <a:blip r:embed="rId12">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386" name="Shape 386"/>
        <p:cNvGrpSpPr/>
        <p:nvPr/>
      </p:nvGrpSpPr>
      <p:grpSpPr>
        <a:xfrm>
          <a:off x="0" y="0"/>
          <a:ext cx="0" cy="0"/>
          <a:chOff x="0" y="0"/>
          <a:chExt cx="0" cy="0"/>
        </a:xfrm>
      </p:grpSpPr>
      <p:sp>
        <p:nvSpPr>
          <p:cNvPr id="387" name="Google Shape;38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27"/>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89" name="Google Shape;389;p27"/>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0" name="Google Shape;390;p27"/>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93" name="Google Shape;393;p27"/>
          <p:cNvCxnSpPr>
            <a:stCxn id="391" idx="3"/>
            <a:endCxn id="390"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394" name="Google Shape;394;p27"/>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395" name="Google Shape;395;p27"/>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97" name="Google Shape;397;p27"/>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398" name="Google Shape;398;p27"/>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399" name="Google Shape;399;p27"/>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
        <p:nvSpPr>
          <p:cNvPr id="400" name="Google Shape;400;p27"/>
          <p:cNvSpPr/>
          <p:nvPr/>
        </p:nvSpPr>
        <p:spPr>
          <a:xfrm>
            <a:off x="5489708" y="3024941"/>
            <a:ext cx="2743200" cy="82545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2" name="Google Shape;402;p27"/>
          <p:cNvSpPr txBox="1"/>
          <p:nvPr/>
        </p:nvSpPr>
        <p:spPr>
          <a:xfrm>
            <a:off x="2330501" y="4123061"/>
            <a:ext cx="2661610" cy="2224070"/>
          </a:xfrm>
          <a:prstGeom prst="rect">
            <a:avLst/>
          </a:prstGeom>
          <a:blipFill rotWithShape="1">
            <a:blip r:embed="rId10">
              <a:alphaModFix/>
            </a:blip>
            <a:stretch>
              <a:fillRect b="-563" l="0" r="0" t="0"/>
            </a:stretch>
          </a:blip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3" name="Google Shape;403;p27"/>
          <p:cNvSpPr txBox="1"/>
          <p:nvPr/>
        </p:nvSpPr>
        <p:spPr>
          <a:xfrm>
            <a:off x="9904133" y="490936"/>
            <a:ext cx="1921566" cy="618246"/>
          </a:xfrm>
          <a:prstGeom prst="rect">
            <a:avLst/>
          </a:prstGeom>
          <a:blipFill rotWithShape="1">
            <a:blip r:embed="rId11">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4" name="Google Shape;404;p27"/>
          <p:cNvSpPr txBox="1"/>
          <p:nvPr/>
        </p:nvSpPr>
        <p:spPr>
          <a:xfrm>
            <a:off x="10063162" y="1290660"/>
            <a:ext cx="1603508" cy="618246"/>
          </a:xfrm>
          <a:prstGeom prst="rect">
            <a:avLst/>
          </a:prstGeom>
          <a:blipFill rotWithShape="1">
            <a:blip r:embed="rId12">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5" name="Google Shape;405;p27"/>
          <p:cNvSpPr txBox="1"/>
          <p:nvPr/>
        </p:nvSpPr>
        <p:spPr>
          <a:xfrm>
            <a:off x="10063162" y="2090384"/>
            <a:ext cx="1603508" cy="618246"/>
          </a:xfrm>
          <a:prstGeom prst="rect">
            <a:avLst/>
          </a:prstGeom>
          <a:blipFill rotWithShape="1">
            <a:blip r:embed="rId13">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410" name="Shape 410"/>
        <p:cNvGrpSpPr/>
        <p:nvPr/>
      </p:nvGrpSpPr>
      <p:grpSpPr>
        <a:xfrm>
          <a:off x="0" y="0"/>
          <a:ext cx="0" cy="0"/>
          <a:chOff x="0" y="0"/>
          <a:chExt cx="0" cy="0"/>
        </a:xfrm>
      </p:grpSpPr>
      <p:sp>
        <p:nvSpPr>
          <p:cNvPr id="411" name="Google Shape;41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28"/>
          <p:cNvSpPr txBox="1"/>
          <p:nvPr/>
        </p:nvSpPr>
        <p:spPr>
          <a:xfrm>
            <a:off x="1987778" y="1712027"/>
            <a:ext cx="2098817" cy="400110"/>
          </a:xfrm>
          <a:prstGeom prst="rect">
            <a:avLst/>
          </a:prstGeom>
          <a:blipFill rotWithShape="1">
            <a:blip r:embed="rId3">
              <a:alphaModFix/>
            </a:blip>
            <a:stretch>
              <a:fillRect b="-1211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13" name="Google Shape;413;p28"/>
          <p:cNvSpPr txBox="1"/>
          <p:nvPr/>
        </p:nvSpPr>
        <p:spPr>
          <a:xfrm>
            <a:off x="8932791" y="3228945"/>
            <a:ext cx="2098817" cy="400110"/>
          </a:xfrm>
          <a:prstGeom prst="rect">
            <a:avLst/>
          </a:prstGeom>
          <a:blipFill rotWithShape="1">
            <a:blip r:embed="rId4">
              <a:alphaModFix/>
            </a:blip>
            <a:stretch>
              <a:fillRect b="-8823"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16" name="Google Shape;416;p28"/>
          <p:cNvCxnSpPr>
            <a:stCxn id="414" idx="3"/>
            <a:endCxn id="413" idx="1"/>
          </p:cNvCxnSpPr>
          <p:nvPr/>
        </p:nvCxnSpPr>
        <p:spPr>
          <a:xfrm flipH="1" rot="10800000">
            <a:off x="7910717" y="3428967"/>
            <a:ext cx="1022100" cy="8700"/>
          </a:xfrm>
          <a:prstGeom prst="straightConnector1">
            <a:avLst/>
          </a:prstGeom>
          <a:noFill/>
          <a:ln cap="flat" cmpd="sng" w="9525">
            <a:solidFill>
              <a:schemeClr val="dk1"/>
            </a:solidFill>
            <a:prstDash val="solid"/>
            <a:miter lim="800000"/>
            <a:headEnd len="sm" w="sm" type="none"/>
            <a:tailEnd len="med" w="med" type="triangle"/>
          </a:ln>
        </p:spPr>
      </p:cxnSp>
      <p:cxnSp>
        <p:nvCxnSpPr>
          <p:cNvPr id="417" name="Google Shape;417;p28"/>
          <p:cNvCxnSpPr/>
          <p:nvPr/>
        </p:nvCxnSpPr>
        <p:spPr>
          <a:xfrm flipH="1" rot="10800000">
            <a:off x="4789826" y="3420333"/>
            <a:ext cx="1022074" cy="8667"/>
          </a:xfrm>
          <a:prstGeom prst="straightConnector1">
            <a:avLst/>
          </a:prstGeom>
          <a:noFill/>
          <a:ln cap="flat" cmpd="sng" w="9525">
            <a:solidFill>
              <a:schemeClr val="dk1"/>
            </a:solidFill>
            <a:prstDash val="solid"/>
            <a:miter lim="800000"/>
            <a:headEnd len="sm" w="sm" type="none"/>
            <a:tailEnd len="med" w="med" type="triangle"/>
          </a:ln>
        </p:spPr>
      </p:cxnSp>
      <p:sp>
        <p:nvSpPr>
          <p:cNvPr id="418" name="Google Shape;418;p28"/>
          <p:cNvSpPr txBox="1"/>
          <p:nvPr/>
        </p:nvSpPr>
        <p:spPr>
          <a:xfrm>
            <a:off x="834887" y="4029574"/>
            <a:ext cx="837349"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20" name="Google Shape;420;p28"/>
          <p:cNvCxnSpPr/>
          <p:nvPr/>
        </p:nvCxnSpPr>
        <p:spPr>
          <a:xfrm>
            <a:off x="1559568" y="3137584"/>
            <a:ext cx="1025423" cy="200055"/>
          </a:xfrm>
          <a:prstGeom prst="straightConnector1">
            <a:avLst/>
          </a:prstGeom>
          <a:noFill/>
          <a:ln cap="flat" cmpd="sng" w="9525">
            <a:solidFill>
              <a:schemeClr val="dk1"/>
            </a:solidFill>
            <a:prstDash val="solid"/>
            <a:miter lim="800000"/>
            <a:headEnd len="sm" w="sm" type="none"/>
            <a:tailEnd len="med" w="med" type="triangle"/>
          </a:ln>
        </p:spPr>
      </p:cxnSp>
      <p:cxnSp>
        <p:nvCxnSpPr>
          <p:cNvPr id="421" name="Google Shape;421;p28"/>
          <p:cNvCxnSpPr/>
          <p:nvPr/>
        </p:nvCxnSpPr>
        <p:spPr>
          <a:xfrm flipH="1" rot="10800000">
            <a:off x="1582731" y="3637722"/>
            <a:ext cx="1002260" cy="525309"/>
          </a:xfrm>
          <a:prstGeom prst="straightConnector1">
            <a:avLst/>
          </a:prstGeom>
          <a:noFill/>
          <a:ln cap="flat" cmpd="sng" w="9525">
            <a:solidFill>
              <a:schemeClr val="dk1"/>
            </a:solidFill>
            <a:prstDash val="solid"/>
            <a:miter lim="800000"/>
            <a:headEnd len="sm" w="sm" type="none"/>
            <a:tailEnd len="med" w="med" type="triangle"/>
          </a:ln>
        </p:spPr>
      </p:cxnSp>
      <p:cxnSp>
        <p:nvCxnSpPr>
          <p:cNvPr id="422" name="Google Shape;422;p28"/>
          <p:cNvCxnSpPr/>
          <p:nvPr/>
        </p:nvCxnSpPr>
        <p:spPr>
          <a:xfrm flipH="1" rot="10800000">
            <a:off x="5650376" y="3820443"/>
            <a:ext cx="1037832" cy="1328940"/>
          </a:xfrm>
          <a:prstGeom prst="straightConnector1">
            <a:avLst/>
          </a:prstGeom>
          <a:noFill/>
          <a:ln cap="flat" cmpd="sng" w="9525">
            <a:solidFill>
              <a:schemeClr val="dk1"/>
            </a:solidFill>
            <a:prstDash val="solid"/>
            <a:miter lim="800000"/>
            <a:headEnd len="sm" w="sm" type="none"/>
            <a:tailEnd len="med" w="med" type="triangle"/>
          </a:ln>
        </p:spPr>
      </p:cxnSp>
      <p:sp>
        <p:nvSpPr>
          <p:cNvPr id="423" name="Google Shape;423;p28"/>
          <p:cNvSpPr/>
          <p:nvPr/>
        </p:nvSpPr>
        <p:spPr>
          <a:xfrm>
            <a:off x="5489708" y="3024941"/>
            <a:ext cx="2743200" cy="825452"/>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25" name="Google Shape;425;p28"/>
          <p:cNvSpPr txBox="1"/>
          <p:nvPr/>
        </p:nvSpPr>
        <p:spPr>
          <a:xfrm>
            <a:off x="2330501" y="4123061"/>
            <a:ext cx="2661610" cy="2224070"/>
          </a:xfrm>
          <a:prstGeom prst="rect">
            <a:avLst/>
          </a:prstGeom>
          <a:blipFill rotWithShape="1">
            <a:blip r:embed="rId10">
              <a:alphaModFix/>
            </a:blip>
            <a:stretch>
              <a:fillRect b="-563" l="0" r="0" t="0"/>
            </a:stretch>
          </a:blip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26" name="Google Shape;426;p28"/>
          <p:cNvSpPr txBox="1"/>
          <p:nvPr/>
        </p:nvSpPr>
        <p:spPr>
          <a:xfrm>
            <a:off x="9904133" y="490936"/>
            <a:ext cx="1921566" cy="618246"/>
          </a:xfrm>
          <a:prstGeom prst="rect">
            <a:avLst/>
          </a:prstGeom>
          <a:blipFill rotWithShape="1">
            <a:blip r:embed="rId11">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27" name="Google Shape;427;p28"/>
          <p:cNvSpPr txBox="1"/>
          <p:nvPr/>
        </p:nvSpPr>
        <p:spPr>
          <a:xfrm>
            <a:off x="10063162" y="1290660"/>
            <a:ext cx="1603508" cy="618246"/>
          </a:xfrm>
          <a:prstGeom prst="rect">
            <a:avLst/>
          </a:prstGeom>
          <a:blipFill rotWithShape="1">
            <a:blip r:embed="rId12">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28" name="Google Shape;428;p28"/>
          <p:cNvSpPr txBox="1"/>
          <p:nvPr/>
        </p:nvSpPr>
        <p:spPr>
          <a:xfrm>
            <a:off x="10063162" y="2090384"/>
            <a:ext cx="1603508" cy="618246"/>
          </a:xfrm>
          <a:prstGeom prst="rect">
            <a:avLst/>
          </a:prstGeom>
          <a:blipFill rotWithShape="1">
            <a:blip r:embed="rId13">
              <a:alphaModFix/>
            </a:blip>
            <a:stretch>
              <a:fillRect b="-5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29" name="Google Shape;429;p28"/>
          <p:cNvSpPr txBox="1"/>
          <p:nvPr/>
        </p:nvSpPr>
        <p:spPr>
          <a:xfrm>
            <a:off x="8797643" y="1640330"/>
            <a:ext cx="1349205" cy="618246"/>
          </a:xfrm>
          <a:prstGeom prst="rect">
            <a:avLst/>
          </a:prstGeom>
          <a:blipFill rotWithShape="1">
            <a:blip r:embed="rId14">
              <a:alphaModFix/>
            </a:blip>
            <a:stretch>
              <a:fillRect b="-3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0" name="Google Shape;430;p28"/>
          <p:cNvSpPr txBox="1"/>
          <p:nvPr/>
        </p:nvSpPr>
        <p:spPr>
          <a:xfrm>
            <a:off x="7797117" y="4706390"/>
            <a:ext cx="3869553"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436" name="Shape 436"/>
        <p:cNvGrpSpPr/>
        <p:nvPr/>
      </p:nvGrpSpPr>
      <p:grpSpPr>
        <a:xfrm>
          <a:off x="0" y="0"/>
          <a:ext cx="0" cy="0"/>
          <a:chOff x="0" y="0"/>
          <a:chExt cx="0" cy="0"/>
        </a:xfrm>
      </p:grpSpPr>
      <p:sp>
        <p:nvSpPr>
          <p:cNvPr id="437" name="Google Shape;437;p29"/>
          <p:cNvSpPr txBox="1"/>
          <p:nvPr/>
        </p:nvSpPr>
        <p:spPr>
          <a:xfrm>
            <a:off x="762000" y="359695"/>
            <a:ext cx="1066799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cap="flat" cmpd="sng" w="9525">
              <a:solidFill>
                <a:schemeClr val="dk1"/>
              </a:solidFill>
              <a:prstDash val="solid"/>
              <a:miter lim="800000"/>
              <a:headEnd len="sm" w="sm" type="none"/>
              <a:tailEnd len="med" w="med" type="triangle"/>
            </a:ln>
          </p:spPr>
        </p:cxnSp>
        <p:cxnSp>
          <p:nvCxnSpPr>
            <p:cNvPr id="444" name="Google Shape;444;p29"/>
            <p:cNvCxnSpPr>
              <a:stCxn id="445" idx="6"/>
              <a:endCxn id="439" idx="2"/>
            </p:cNvCxnSpPr>
            <p:nvPr/>
          </p:nvCxnSpPr>
          <p:spPr>
            <a:xfrm flipH="1" rot="10800000">
              <a:off x="2137635" y="3128209"/>
              <a:ext cx="1284600" cy="821400"/>
            </a:xfrm>
            <a:prstGeom prst="straightConnector1">
              <a:avLst/>
            </a:prstGeom>
            <a:noFill/>
            <a:ln cap="flat" cmpd="sng" w="9525">
              <a:solidFill>
                <a:schemeClr val="dk1"/>
              </a:solidFill>
              <a:prstDash val="solid"/>
              <a:miter lim="800000"/>
              <a:headEnd len="sm" w="sm" type="none"/>
              <a:tailEnd len="med" w="med" type="triangle"/>
            </a:ln>
          </p:spPr>
        </p:cxnSp>
        <p:sp>
          <p:nvSpPr>
            <p:cNvPr id="446" name="Google Shape;446;p29"/>
            <p:cNvSpPr txBox="1"/>
            <p:nvPr/>
          </p:nvSpPr>
          <p:spPr>
            <a:xfrm>
              <a:off x="2596755" y="2292386"/>
              <a:ext cx="670887"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49" name="Google Shape;449;p29"/>
            <p:cNvCxnSpPr>
              <a:stCxn id="439" idx="6"/>
            </p:cNvCxnSpPr>
            <p:nvPr/>
          </p:nvCxnSpPr>
          <p:spPr>
            <a:xfrm>
              <a:off x="4296986" y="3128186"/>
              <a:ext cx="1017000" cy="0"/>
            </a:xfrm>
            <a:prstGeom prst="straightConnector1">
              <a:avLst/>
            </a:prstGeom>
            <a:noFill/>
            <a:ln cap="flat" cmpd="sng" w="9525">
              <a:solidFill>
                <a:schemeClr val="dk1"/>
              </a:solidFill>
              <a:prstDash val="solid"/>
              <a:miter lim="800000"/>
              <a:headEnd len="sm" w="sm" type="none"/>
              <a:tailEnd len="med" w="med" type="triangle"/>
            </a:ln>
          </p:spPr>
        </p:cxnSp>
        <p:sp>
          <p:nvSpPr>
            <p:cNvPr id="443" name="Google Shape;443;p29"/>
            <p:cNvSpPr/>
            <p:nvPr/>
          </p:nvSpPr>
          <p:spPr>
            <a:xfrm>
              <a:off x="1207016" y="1895733"/>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1" name="Google Shape;451;p29"/>
            <p:cNvSpPr txBox="1"/>
            <p:nvPr/>
          </p:nvSpPr>
          <p:spPr>
            <a:xfrm>
              <a:off x="3396509" y="2926605"/>
              <a:ext cx="874643" cy="369332"/>
            </a:xfrm>
            <a:prstGeom prst="rect">
              <a:avLst/>
            </a:prstGeom>
            <a:blipFill rotWithShape="1">
              <a:blip r:embed="rId9">
                <a:alphaModFix/>
              </a:blip>
              <a:stretch>
                <a:fillRect b="-26664" l="0" r="0" t="-66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52" name="Google Shape;452;p29"/>
          <p:cNvSpPr txBox="1"/>
          <p:nvPr/>
        </p:nvSpPr>
        <p:spPr>
          <a:xfrm>
            <a:off x="8149502" y="2679951"/>
            <a:ext cx="2381941" cy="665567"/>
          </a:xfrm>
          <a:prstGeom prst="rect">
            <a:avLst/>
          </a:prstGeom>
          <a:blipFill rotWithShape="1">
            <a:blip r:embed="rId10">
              <a:alphaModFix/>
            </a:blip>
            <a:stretch>
              <a:fillRect b="-565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3" name="Google Shape;453;p29"/>
          <p:cNvSpPr txBox="1"/>
          <p:nvPr/>
        </p:nvSpPr>
        <p:spPr>
          <a:xfrm>
            <a:off x="8149502" y="3449436"/>
            <a:ext cx="3479903" cy="679032"/>
          </a:xfrm>
          <a:prstGeom prst="rect">
            <a:avLst/>
          </a:prstGeom>
          <a:blipFill rotWithShape="1">
            <a:blip r:embed="rId11">
              <a:alphaModFix/>
            </a:blip>
            <a:stretch>
              <a:fillRect b="-925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4" name="Google Shape;454;p29"/>
          <p:cNvSpPr txBox="1"/>
          <p:nvPr/>
        </p:nvSpPr>
        <p:spPr>
          <a:xfrm>
            <a:off x="8149501" y="4241124"/>
            <a:ext cx="3479903" cy="667427"/>
          </a:xfrm>
          <a:prstGeom prst="rect">
            <a:avLst/>
          </a:prstGeom>
          <a:blipFill rotWithShape="1">
            <a:blip r:embed="rId12">
              <a:alphaModFix/>
            </a:blip>
            <a:stretch>
              <a:fillRect b="-943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5" name="Google Shape;455;p29"/>
          <p:cNvSpPr txBox="1"/>
          <p:nvPr/>
        </p:nvSpPr>
        <p:spPr>
          <a:xfrm>
            <a:off x="8149500" y="5013766"/>
            <a:ext cx="3479903" cy="667427"/>
          </a:xfrm>
          <a:prstGeom prst="rect">
            <a:avLst/>
          </a:prstGeom>
          <a:blipFill rotWithShape="1">
            <a:blip r:embed="rId13">
              <a:alphaModFix/>
            </a:blip>
            <a:stretch>
              <a:fillRect b="-925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56" name="Google Shape;456;p29"/>
          <p:cNvSpPr txBox="1"/>
          <p:nvPr/>
        </p:nvSpPr>
        <p:spPr>
          <a:xfrm>
            <a:off x="2964663" y="4311888"/>
            <a:ext cx="4167808" cy="2308324"/>
          </a:xfrm>
          <a:prstGeom prst="rect">
            <a:avLst/>
          </a:prstGeom>
          <a:blipFill rotWithShape="1">
            <a:blip r:embed="rId14">
              <a:alphaModFix/>
            </a:blip>
            <a:stretch>
              <a:fillRect b="-3277" l="-911" r="-2126" t="-109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Tensor Processing Units (TPUs) Documentation | Kaggle" id="108" name="Google Shape;108;p3"/>
          <p:cNvPicPr preferRelativeResize="0"/>
          <p:nvPr/>
        </p:nvPicPr>
        <p:blipFill rotWithShape="1">
          <a:blip r:embed="rId3">
            <a:alphaModFix/>
          </a:blip>
          <a:srcRect b="3933" l="0" r="0" t="3933"/>
          <a:stretch/>
        </p:blipFill>
        <p:spPr>
          <a:xfrm>
            <a:off x="0" y="0"/>
            <a:ext cx="12192000" cy="6858000"/>
          </a:xfrm>
          <a:prstGeom prst="rect">
            <a:avLst/>
          </a:prstGeom>
          <a:noFill/>
          <a:ln>
            <a:noFill/>
          </a:ln>
        </p:spPr>
      </p:pic>
      <p:sp>
        <p:nvSpPr>
          <p:cNvPr id="109" name="Google Shape;10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3"/>
          <p:cNvSpPr txBox="1"/>
          <p:nvPr/>
        </p:nvSpPr>
        <p:spPr>
          <a:xfrm>
            <a:off x="959603" y="487786"/>
            <a:ext cx="646095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Economica"/>
                <a:ea typeface="Economica"/>
                <a:cs typeface="Economica"/>
                <a:sym typeface="Economica"/>
              </a:rPr>
              <a:t>TPUs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46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cap="flat" cmpd="sng" w="9525">
              <a:solidFill>
                <a:schemeClr val="dk1"/>
              </a:solidFill>
              <a:prstDash val="solid"/>
              <a:miter lim="800000"/>
              <a:headEnd len="sm" w="sm" type="none"/>
              <a:tailEnd len="med" w="med" type="triangle"/>
            </a:ln>
          </p:spPr>
        </p:cxnSp>
        <p:cxnSp>
          <p:nvCxnSpPr>
            <p:cNvPr id="469" name="Google Shape;469;p30"/>
            <p:cNvCxnSpPr>
              <a:stCxn id="470" idx="6"/>
              <a:endCxn id="464" idx="2"/>
            </p:cNvCxnSpPr>
            <p:nvPr/>
          </p:nvCxnSpPr>
          <p:spPr>
            <a:xfrm flipH="1" rot="10800000">
              <a:off x="2137635" y="3128209"/>
              <a:ext cx="1284600" cy="821400"/>
            </a:xfrm>
            <a:prstGeom prst="straightConnector1">
              <a:avLst/>
            </a:prstGeom>
            <a:noFill/>
            <a:ln cap="flat" cmpd="sng" w="9525">
              <a:solidFill>
                <a:schemeClr val="dk1"/>
              </a:solidFill>
              <a:prstDash val="solid"/>
              <a:miter lim="800000"/>
              <a:headEnd len="sm" w="sm" type="none"/>
              <a:tailEnd len="med" w="med" type="triangle"/>
            </a:ln>
          </p:spPr>
        </p:cxnSp>
        <p:sp>
          <p:nvSpPr>
            <p:cNvPr id="471" name="Google Shape;471;p30"/>
            <p:cNvSpPr txBox="1"/>
            <p:nvPr/>
          </p:nvSpPr>
          <p:spPr>
            <a:xfrm>
              <a:off x="2596755" y="2292386"/>
              <a:ext cx="670887" cy="33855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74" name="Google Shape;474;p30"/>
            <p:cNvCxnSpPr>
              <a:stCxn id="464" idx="6"/>
            </p:cNvCxnSpPr>
            <p:nvPr/>
          </p:nvCxnSpPr>
          <p:spPr>
            <a:xfrm>
              <a:off x="4296986" y="3128186"/>
              <a:ext cx="1017000" cy="0"/>
            </a:xfrm>
            <a:prstGeom prst="straightConnector1">
              <a:avLst/>
            </a:prstGeom>
            <a:noFill/>
            <a:ln cap="flat" cmpd="sng" w="9525">
              <a:solidFill>
                <a:schemeClr val="dk1"/>
              </a:solidFill>
              <a:prstDash val="solid"/>
              <a:miter lim="800000"/>
              <a:headEnd len="sm" w="sm" type="none"/>
              <a:tailEnd len="med" w="med" type="triangle"/>
            </a:ln>
          </p:spPr>
        </p:cxnSp>
        <p:sp>
          <p:nvSpPr>
            <p:cNvPr id="468" name="Google Shape;468;p30"/>
            <p:cNvSpPr/>
            <p:nvPr/>
          </p:nvSpPr>
          <p:spPr>
            <a:xfrm>
              <a:off x="1207016" y="1895733"/>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6" name="Google Shape;476;p30"/>
            <p:cNvSpPr txBox="1"/>
            <p:nvPr/>
          </p:nvSpPr>
          <p:spPr>
            <a:xfrm>
              <a:off x="3396509" y="2926605"/>
              <a:ext cx="874643" cy="369332"/>
            </a:xfrm>
            <a:prstGeom prst="rect">
              <a:avLst/>
            </a:prstGeom>
            <a:blipFill rotWithShape="1">
              <a:blip r:embed="rId9">
                <a:alphaModFix/>
              </a:blip>
              <a:stretch>
                <a:fillRect b="-26664" l="0" r="0" t="-66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77" name="Google Shape;477;p30"/>
          <p:cNvSpPr txBox="1"/>
          <p:nvPr/>
        </p:nvSpPr>
        <p:spPr>
          <a:xfrm>
            <a:off x="8149502" y="2679951"/>
            <a:ext cx="2381941" cy="665567"/>
          </a:xfrm>
          <a:prstGeom prst="rect">
            <a:avLst/>
          </a:prstGeom>
          <a:blipFill rotWithShape="1">
            <a:blip r:embed="rId10">
              <a:alphaModFix/>
            </a:blip>
            <a:stretch>
              <a:fillRect b="-565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8" name="Google Shape;478;p30"/>
          <p:cNvSpPr txBox="1"/>
          <p:nvPr/>
        </p:nvSpPr>
        <p:spPr>
          <a:xfrm>
            <a:off x="8149502" y="3449436"/>
            <a:ext cx="3479903" cy="679032"/>
          </a:xfrm>
          <a:prstGeom prst="rect">
            <a:avLst/>
          </a:prstGeom>
          <a:blipFill rotWithShape="1">
            <a:blip r:embed="rId11">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9" name="Google Shape;479;p30"/>
          <p:cNvSpPr txBox="1"/>
          <p:nvPr/>
        </p:nvSpPr>
        <p:spPr>
          <a:xfrm>
            <a:off x="2977327" y="4152835"/>
            <a:ext cx="416780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Now we calculate derivative of the sigmoid with respect to its argument, z.</a:t>
            </a:r>
            <a:endParaRPr/>
          </a:p>
        </p:txBody>
      </p:sp>
      <p:sp>
        <p:nvSpPr>
          <p:cNvPr id="480" name="Google Shape;480;p30"/>
          <p:cNvSpPr txBox="1"/>
          <p:nvPr/>
        </p:nvSpPr>
        <p:spPr>
          <a:xfrm>
            <a:off x="3304887" y="5073102"/>
            <a:ext cx="4300417" cy="369332"/>
          </a:xfrm>
          <a:prstGeom prst="rect">
            <a:avLst/>
          </a:prstGeom>
          <a:blipFill rotWithShape="1">
            <a:blip r:embed="rId12">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1" name="Google Shape;481;p30"/>
          <p:cNvSpPr txBox="1"/>
          <p:nvPr/>
        </p:nvSpPr>
        <p:spPr>
          <a:xfrm>
            <a:off x="3304887" y="5453455"/>
            <a:ext cx="4300417" cy="369332"/>
          </a:xfrm>
          <a:prstGeom prst="rect">
            <a:avLst/>
          </a:prstGeom>
          <a:blipFill rotWithShape="1">
            <a:blip r:embed="rId13">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2" name="Google Shape;482;p30"/>
          <p:cNvSpPr txBox="1"/>
          <p:nvPr/>
        </p:nvSpPr>
        <p:spPr>
          <a:xfrm>
            <a:off x="3304887" y="5863259"/>
            <a:ext cx="4300417" cy="380810"/>
          </a:xfrm>
          <a:prstGeom prst="rect">
            <a:avLst/>
          </a:prstGeom>
          <a:blipFill rotWithShape="1">
            <a:blip r:embed="rId14">
              <a:alphaModFix/>
            </a:blip>
            <a:stretch>
              <a:fillRect b="-967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3" name="Google Shape;483;p30"/>
          <p:cNvSpPr txBox="1"/>
          <p:nvPr/>
        </p:nvSpPr>
        <p:spPr>
          <a:xfrm>
            <a:off x="3304887" y="6261911"/>
            <a:ext cx="4300417" cy="380810"/>
          </a:xfrm>
          <a:prstGeom prst="rect">
            <a:avLst/>
          </a:prstGeom>
          <a:blipFill rotWithShape="1">
            <a:blip r:embed="rId15">
              <a:alphaModFix/>
            </a:blip>
            <a:stretch>
              <a:fillRect b="-18749" l="0" r="0" t="-31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4" name="Google Shape;484;p30"/>
          <p:cNvSpPr txBox="1"/>
          <p:nvPr/>
        </p:nvSpPr>
        <p:spPr>
          <a:xfrm>
            <a:off x="8149501" y="4946553"/>
            <a:ext cx="3479903" cy="618246"/>
          </a:xfrm>
          <a:prstGeom prst="rect">
            <a:avLst/>
          </a:prstGeom>
          <a:blipFill rotWithShape="1">
            <a:blip r:embed="rId16">
              <a:alphaModFix/>
            </a:blip>
            <a:stretch>
              <a:fillRect b="-3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5" name="Google Shape;485;p30"/>
          <p:cNvSpPr txBox="1"/>
          <p:nvPr/>
        </p:nvSpPr>
        <p:spPr>
          <a:xfrm>
            <a:off x="8149501" y="4192248"/>
            <a:ext cx="3479903" cy="679032"/>
          </a:xfrm>
          <a:prstGeom prst="rect">
            <a:avLst/>
          </a:prstGeom>
          <a:blipFill rotWithShape="1">
            <a:blip r:embed="rId17">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490"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cap="flat" cmpd="sng" w="9525">
              <a:solidFill>
                <a:schemeClr val="dk1"/>
              </a:solidFill>
              <a:prstDash val="solid"/>
              <a:miter lim="800000"/>
              <a:headEnd len="sm" w="sm" type="none"/>
              <a:tailEnd len="med" w="med" type="triangle"/>
            </a:ln>
          </p:spPr>
        </p:cxnSp>
        <p:cxnSp>
          <p:nvCxnSpPr>
            <p:cNvPr id="498" name="Google Shape;498;p31"/>
            <p:cNvCxnSpPr>
              <a:stCxn id="499" idx="6"/>
              <a:endCxn id="493" idx="2"/>
            </p:cNvCxnSpPr>
            <p:nvPr/>
          </p:nvCxnSpPr>
          <p:spPr>
            <a:xfrm flipH="1" rot="10800000">
              <a:off x="2137635" y="3128209"/>
              <a:ext cx="1284600" cy="821400"/>
            </a:xfrm>
            <a:prstGeom prst="straightConnector1">
              <a:avLst/>
            </a:prstGeom>
            <a:noFill/>
            <a:ln cap="flat" cmpd="sng" w="9525">
              <a:solidFill>
                <a:schemeClr val="dk1"/>
              </a:solidFill>
              <a:prstDash val="solid"/>
              <a:miter lim="800000"/>
              <a:headEnd len="sm" w="sm" type="none"/>
              <a:tailEnd len="med" w="med" type="triangle"/>
            </a:ln>
          </p:spPr>
        </p:cxnSp>
        <p:sp>
          <p:nvSpPr>
            <p:cNvPr id="500" name="Google Shape;500;p31"/>
            <p:cNvSpPr txBox="1"/>
            <p:nvPr/>
          </p:nvSpPr>
          <p:spPr>
            <a:xfrm>
              <a:off x="2596755" y="2292386"/>
              <a:ext cx="670887" cy="276999"/>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2" name="Google Shape;502;p31"/>
            <p:cNvSpPr txBox="1"/>
            <p:nvPr/>
          </p:nvSpPr>
          <p:spPr>
            <a:xfrm>
              <a:off x="3524220" y="2255268"/>
              <a:ext cx="670887" cy="276999"/>
            </a:xfrm>
            <a:prstGeom prst="rect">
              <a:avLst/>
            </a:prstGeom>
            <a:blipFill rotWithShape="1">
              <a:blip r:embed="rId7">
                <a:alphaModFix/>
              </a:blip>
              <a:stretch>
                <a:fillRect b="-1304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03" name="Google Shape;503;p31"/>
            <p:cNvCxnSpPr>
              <a:stCxn id="493" idx="6"/>
            </p:cNvCxnSpPr>
            <p:nvPr/>
          </p:nvCxnSpPr>
          <p:spPr>
            <a:xfrm>
              <a:off x="4296986" y="3128186"/>
              <a:ext cx="1017000" cy="0"/>
            </a:xfrm>
            <a:prstGeom prst="straightConnector1">
              <a:avLst/>
            </a:prstGeom>
            <a:noFill/>
            <a:ln cap="flat" cmpd="sng" w="9525">
              <a:solidFill>
                <a:schemeClr val="dk1"/>
              </a:solidFill>
              <a:prstDash val="solid"/>
              <a:miter lim="800000"/>
              <a:headEnd len="sm" w="sm" type="none"/>
              <a:tailEnd len="med" w="med" type="triangle"/>
            </a:ln>
          </p:spPr>
        </p:cxnSp>
        <p:sp>
          <p:nvSpPr>
            <p:cNvPr id="497" name="Google Shape;497;p31"/>
            <p:cNvSpPr/>
            <p:nvPr/>
          </p:nvSpPr>
          <p:spPr>
            <a:xfrm>
              <a:off x="1207016" y="1895733"/>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a:alphaModFix/>
              </a:blip>
              <a:stretch>
                <a:fillRect b="-1034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5" name="Google Shape;505;p31"/>
            <p:cNvSpPr txBox="1"/>
            <p:nvPr/>
          </p:nvSpPr>
          <p:spPr>
            <a:xfrm>
              <a:off x="3396509" y="2926605"/>
              <a:ext cx="874643" cy="369332"/>
            </a:xfrm>
            <a:prstGeom prst="rect">
              <a:avLst/>
            </a:prstGeom>
            <a:blipFill rotWithShape="1">
              <a:blip r:embed="rId9">
                <a:alphaModFix/>
              </a:blip>
              <a:stretch>
                <a:fillRect b="-26664" l="0" r="0" t="-66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506" name="Google Shape;506;p31"/>
          <p:cNvSpPr txBox="1"/>
          <p:nvPr/>
        </p:nvSpPr>
        <p:spPr>
          <a:xfrm>
            <a:off x="3750091" y="4132293"/>
            <a:ext cx="4167808" cy="2308324"/>
          </a:xfrm>
          <a:prstGeom prst="rect">
            <a:avLst/>
          </a:prstGeom>
          <a:blipFill rotWithShape="1">
            <a:blip r:embed="rId10">
              <a:alphaModFix/>
            </a:blip>
            <a:stretch>
              <a:fillRect b="-3277" l="0" r="0" t="-109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32"/>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1. Tensorflow</a:t>
            </a:r>
            <a:endParaRPr b="1" sz="2000">
              <a:solidFill>
                <a:schemeClr val="dk1"/>
              </a:solidFill>
              <a:latin typeface="Quicksand"/>
              <a:ea typeface="Quicksand"/>
              <a:cs typeface="Quicksand"/>
              <a:sym typeface="Quicksand"/>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2. Keras</a:t>
            </a:r>
            <a:endParaRPr b="1" sz="2000">
              <a:solidFill>
                <a:schemeClr val="dk1"/>
              </a:solidFill>
              <a:latin typeface="Quicksand"/>
              <a:ea typeface="Quicksand"/>
              <a:cs typeface="Quicksand"/>
              <a:sym typeface="Quicksand"/>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Keras simplifies data scientists’ interaction with Tensorflow.</a:t>
            </a:r>
            <a:endParaRPr/>
          </a:p>
        </p:txBody>
      </p:sp>
      <p:pic>
        <p:nvPicPr>
          <p:cNvPr descr="Top 3 Ways to Write Your Tensorflow Code - Analytics Vidhya" id="517" name="Google Shape;517;p32"/>
          <p:cNvPicPr preferRelativeResize="0"/>
          <p:nvPr/>
        </p:nvPicPr>
        <p:blipFill rotWithShape="1">
          <a:blip r:embed="rId3">
            <a:alphaModFix/>
          </a:blip>
          <a:srcRect b="0" l="0" r="0" t="0"/>
          <a:stretch/>
        </p:blipFill>
        <p:spPr>
          <a:xfrm>
            <a:off x="3917321" y="4969267"/>
            <a:ext cx="4357357" cy="15753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33"/>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Tensorflow GradientTape: AutoDiff</a:t>
            </a:r>
            <a:endParaRPr sz="5400">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1. Gradient Tape</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 Tensorflow function that automates the calculation of derivatives.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You could technically use gradient tape to implement a gradient descent algorithm for many optimization problems.</a:t>
            </a:r>
            <a:endParaRPr/>
          </a:p>
        </p:txBody>
      </p:sp>
      <p:pic>
        <p:nvPicPr>
          <p:cNvPr descr="Audio Cassette Design Decal image 1" id="525" name="Google Shape;525;p33"/>
          <p:cNvPicPr preferRelativeResize="0"/>
          <p:nvPr/>
        </p:nvPicPr>
        <p:blipFill rotWithShape="1">
          <a:blip r:embed="rId3">
            <a:alphaModFix/>
          </a:blip>
          <a:srcRect b="19999" l="0" r="0" t="19710"/>
          <a:stretch/>
        </p:blipFill>
        <p:spPr>
          <a:xfrm>
            <a:off x="3971983" y="4033340"/>
            <a:ext cx="3853070" cy="23230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1" name="Google Shape;531;p34"/>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The Layer</a:t>
            </a:r>
            <a:endParaRPr/>
          </a:p>
        </p:txBody>
      </p:sp>
      <p:sp>
        <p:nvSpPr>
          <p:cNvPr id="532" name="Google Shape;532;p34"/>
          <p:cNvSpPr txBox="1"/>
          <p:nvPr/>
        </p:nvSpPr>
        <p:spPr>
          <a:xfrm>
            <a:off x="890337" y="1940249"/>
            <a:ext cx="10016362" cy="2277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Layers are the Key Building Block of NNs in Keras</a:t>
            </a:r>
            <a:endParaRPr b="1" sz="2000">
              <a:solidFill>
                <a:schemeClr val="dk1"/>
              </a:solidFill>
              <a:latin typeface="Quicksand"/>
              <a:ea typeface="Quicksand"/>
              <a:cs typeface="Quicksand"/>
              <a:sym typeface="Quicksand"/>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There are a few subclasses of the Layers class: e.g., Dense is the one we have seen so far – layers.Dense(), but we also have convolutional layers, max-pooling layers, recurrent layers, and so on. There are many pre-defined layers in Keras. See: </a:t>
            </a:r>
            <a:r>
              <a:rPr b="0" i="0" lang="en-US" sz="1800" u="sng" cap="none" strike="noStrike">
                <a:solidFill>
                  <a:schemeClr val="dk1"/>
                </a:solidFill>
                <a:latin typeface="Quicksand"/>
                <a:ea typeface="Quicksand"/>
                <a:cs typeface="Quicksand"/>
                <a:sym typeface="Quicksand"/>
                <a:hlinkClick r:id="rId3">
                  <a:extLst>
                    <a:ext uri="{A12FA001-AC4F-418D-AE19-62706E023703}">
                      <ahyp:hlinkClr val="tx"/>
                    </a:ext>
                  </a:extLst>
                </a:hlinkClick>
              </a:rPr>
              <a:t>https://keras.io/api/layers/</a:t>
            </a:r>
            <a:r>
              <a:rPr b="0" i="0" lang="en-US" sz="1800" u="none" cap="none" strike="noStrike">
                <a:solidFill>
                  <a:schemeClr val="dk1"/>
                </a:solidFill>
                <a:latin typeface="Quicksand"/>
                <a:ea typeface="Quicksand"/>
                <a:cs typeface="Quicksand"/>
                <a:sym typeface="Quicksand"/>
              </a:rPr>
              <a:t>.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These are different architectural components that can be mixed and matched in different ways to create different network topologies.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It is also possible to construct custom layers.</a:t>
            </a:r>
            <a:endParaRPr/>
          </a:p>
        </p:txBody>
      </p:sp>
      <p:pic>
        <p:nvPicPr>
          <p:cNvPr descr="Layers of a Convolutional Neural Network | by Meghna Asthana | Analytics  Vidhya | Medium" id="533" name="Google Shape;533;p34"/>
          <p:cNvPicPr preferRelativeResize="0"/>
          <p:nvPr/>
        </p:nvPicPr>
        <p:blipFill rotWithShape="1">
          <a:blip r:embed="rId4">
            <a:alphaModFix/>
          </a:blip>
          <a:srcRect b="0" l="0" r="0" t="0"/>
          <a:stretch/>
        </p:blipFill>
        <p:spPr>
          <a:xfrm>
            <a:off x="3505626" y="4454180"/>
            <a:ext cx="4785784" cy="18726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0" name="Google Shape;540;p35"/>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Sequential vs. Functional API</a:t>
            </a:r>
            <a:endParaRPr/>
          </a:p>
        </p:txBody>
      </p:sp>
      <p:sp>
        <p:nvSpPr>
          <p:cNvPr id="541" name="Google Shape;541;p35"/>
          <p:cNvSpPr txBox="1"/>
          <p:nvPr/>
        </p:nvSpPr>
        <p:spPr>
          <a:xfrm>
            <a:off x="890337" y="1940249"/>
            <a:ext cx="10016362"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We Have Only Used Sequential API So Far</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Functional API Let’s You Construct Any Topology You Want</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But – we will look at the difference in how each API is used, syntactically. </a:t>
            </a:r>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627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cap="flat" cmpd="sng" w="57150">
                <a:solidFill>
                  <a:schemeClr val="dk1"/>
                </a:solidFill>
                <a:prstDash val="solid"/>
                <a:miter lim="800000"/>
                <a:headEnd len="med" w="med" type="triangle"/>
                <a:tailEnd len="med" w="med" type="triangle"/>
              </a:ln>
            </p:spPr>
          </p:cxnSp>
          <p:sp>
            <p:nvSpPr>
              <p:cNvPr id="546" name="Google Shape;546;p35"/>
              <p:cNvSpPr/>
              <p:nvPr/>
            </p:nvSpPr>
            <p:spPr>
              <a:xfrm flipH="1">
                <a:off x="2926559" y="5411244"/>
                <a:ext cx="6530591" cy="1127668"/>
              </a:xfrm>
              <a:prstGeom prst="rtTriangle">
                <a:avLst/>
              </a:prstGeom>
              <a:solidFill>
                <a:schemeClr val="accent6">
                  <a:alpha val="2627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Economica"/>
                  <a:ea typeface="Economica"/>
                  <a:cs typeface="Economica"/>
                  <a:sym typeface="Economica"/>
                </a:rPr>
                <a:t>Functional API</a:t>
              </a:r>
              <a:endParaRPr/>
            </a:p>
          </p:txBody>
        </p:sp>
        <p:sp>
          <p:nvSpPr>
            <p:cNvPr id="548" name="Google Shape;548;p35"/>
            <p:cNvSpPr txBox="1"/>
            <p:nvPr/>
          </p:nvSpPr>
          <p:spPr>
            <a:xfrm>
              <a:off x="2223686" y="6345880"/>
              <a:ext cx="14057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Economica"/>
                  <a:ea typeface="Economica"/>
                  <a:cs typeface="Economica"/>
                  <a:sym typeface="Economica"/>
                </a:rPr>
                <a:t>Sequential API</a:t>
              </a:r>
              <a:endParaRPr/>
            </a:p>
          </p:txBody>
        </p:sp>
        <p:sp>
          <p:nvSpPr>
            <p:cNvPr id="549" name="Google Shape;549;p35"/>
            <p:cNvSpPr txBox="1"/>
            <p:nvPr/>
          </p:nvSpPr>
          <p:spPr>
            <a:xfrm rot="-547292">
              <a:off x="7832420" y="4960113"/>
              <a:ext cx="179644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Economica"/>
                  <a:ea typeface="Economica"/>
                  <a:cs typeface="Economica"/>
                  <a:sym typeface="Economica"/>
                </a:rPr>
                <a:t>Architectural Flexibility</a:t>
              </a:r>
              <a:endParaRPr/>
            </a:p>
          </p:txBody>
        </p:sp>
        <p:sp>
          <p:nvSpPr>
            <p:cNvPr id="550" name="Google Shape;550;p35"/>
            <p:cNvSpPr txBox="1"/>
            <p:nvPr/>
          </p:nvSpPr>
          <p:spPr>
            <a:xfrm rot="579577">
              <a:off x="2563045" y="4908692"/>
              <a:ext cx="179644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Economica"/>
                  <a:ea typeface="Economica"/>
                  <a:cs typeface="Economica"/>
                  <a:sym typeface="Economica"/>
                </a:rPr>
                <a:t>Syntactic Simplicity</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6"/>
          <p:cNvSpPr/>
          <p:nvPr/>
        </p:nvSpPr>
        <p:spPr>
          <a:xfrm>
            <a:off x="145774" y="6228522"/>
            <a:ext cx="11847443" cy="62947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he mostly complete chart of Neural Networks, explained | by Andrew Tch |  Towards Data Science" id="557" name="Google Shape;557;p36"/>
          <p:cNvPicPr preferRelativeResize="0"/>
          <p:nvPr/>
        </p:nvPicPr>
        <p:blipFill rotWithShape="1">
          <a:blip r:embed="rId3">
            <a:alphaModFix/>
          </a:blip>
          <a:srcRect b="0" l="0" r="0" t="0"/>
          <a:stretch/>
        </p:blipFill>
        <p:spPr>
          <a:xfrm rot="-5400000">
            <a:off x="2817191" y="-1678609"/>
            <a:ext cx="6829287" cy="102439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3" name="Google Shape;563;p37"/>
          <p:cNvSpPr txBox="1"/>
          <p:nvPr/>
        </p:nvSpPr>
        <p:spPr>
          <a:xfrm>
            <a:off x="2055613" y="613442"/>
            <a:ext cx="80807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Optimizers</a:t>
            </a:r>
            <a:endParaRPr/>
          </a:p>
        </p:txBody>
      </p:sp>
      <p:sp>
        <p:nvSpPr>
          <p:cNvPr id="564" name="Google Shape;564;p37"/>
          <p:cNvSpPr txBox="1"/>
          <p:nvPr/>
        </p:nvSpPr>
        <p:spPr>
          <a:xfrm>
            <a:off x="890337" y="1940249"/>
            <a:ext cx="1001636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Keras Supports 8 Optimizers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SGD = Stochastic Gradient Descent</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Momentum</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Ftrl (2010) = Follow the Regularized Leader</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Adagrad and Adadelta (2012) = Adaptive Gradient Descent</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RMSprop (~2012) = Root Mean Squared propagation</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Adam (2015) = Adadelta / RMSProp with Momentum.</a:t>
            </a:r>
            <a:endParaRPr/>
          </a:p>
          <a:p>
            <a:pPr indent="-171450" lvl="2" marL="10858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Adamax, Nadam are extensions to Adam. </a:t>
            </a:r>
            <a:endParaRPr/>
          </a:p>
        </p:txBody>
      </p:sp>
      <p:pic>
        <p:nvPicPr>
          <p:cNvPr descr="An Introduction To Surrogate Optimization: Intuition, illustration, case  study, and the code | by Shuai Guo | Towards Data Science" id="565" name="Google Shape;565;p37"/>
          <p:cNvPicPr preferRelativeResize="0"/>
          <p:nvPr/>
        </p:nvPicPr>
        <p:blipFill rotWithShape="1">
          <a:blip r:embed="rId3">
            <a:alphaModFix/>
          </a:blip>
          <a:srcRect b="0" l="0" r="0" t="0"/>
          <a:stretch/>
        </p:blipFill>
        <p:spPr>
          <a:xfrm>
            <a:off x="7327726" y="2990673"/>
            <a:ext cx="4328525" cy="300824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SGD: Gradient Descent</a:t>
            </a:r>
            <a:endParaRPr/>
          </a:p>
        </p:txBody>
      </p:sp>
      <p:sp>
        <p:nvSpPr>
          <p:cNvPr id="571" name="Google Shape;571;p38"/>
          <p:cNvSpPr txBox="1"/>
          <p:nvPr/>
        </p:nvSpPr>
        <p:spPr>
          <a:xfrm>
            <a:off x="890337" y="1940249"/>
            <a:ext cx="10016362" cy="45550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Types of GD</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Batch GD = Use all the available training data in each pass. </a:t>
            </a:r>
            <a:endParaRPr/>
          </a:p>
          <a:p>
            <a:pPr indent="-171450" lvl="2" marL="10858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Works well if the loss surface is smooth and lacks any saddle points / valleys.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Stochastic GD = Mini-batch with batch size = 1. </a:t>
            </a:r>
            <a:endParaRPr/>
          </a:p>
          <a:p>
            <a:pPr indent="-171450" lvl="2" marL="10858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If troughs / saddles exist, we move past them as our exploration of gradients for the model will vary withe a given observation that we are considering in an iteration. </a:t>
            </a:r>
            <a:endParaRPr/>
          </a:p>
          <a:p>
            <a:pPr indent="-171450" lvl="2" marL="10858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Computationally quite burdensome but performs well on non-linear problems (eventually).</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Mini-batch GD = What we have been doing so far (randomly split the data in each epoch, into folds, and then cycle over the folds for training).</a:t>
            </a:r>
            <a:endParaRPr/>
          </a:p>
          <a:p>
            <a:pPr indent="-171450" lvl="2" marL="10858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This is a happy-medium between batch and stochastic GD.</a:t>
            </a:r>
            <a:endParaRPr/>
          </a:p>
          <a:p>
            <a:pPr indent="-57150" lvl="2" marL="10858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1800">
                <a:solidFill>
                  <a:schemeClr val="dk1"/>
                </a:solidFill>
                <a:latin typeface="Quicksand"/>
                <a:ea typeface="Quicksand"/>
                <a:cs typeface="Quicksand"/>
                <a:sym typeface="Quicksand"/>
              </a:rPr>
              <a:t>Role of Batch Size</a:t>
            </a:r>
            <a:endParaRPr b="1" sz="1100">
              <a:solidFill>
                <a:schemeClr val="dk1"/>
              </a:solidFill>
              <a:latin typeface="Quicksand"/>
              <a:ea typeface="Quicksand"/>
              <a:cs typeface="Quicksand"/>
              <a:sym typeface="Quicksand"/>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a:t>
            </a:r>
            <a:endParaRPr/>
          </a:p>
          <a:p>
            <a:pPr indent="0" lvl="0" marL="0" marR="0" rtl="0" algn="l">
              <a:spcBef>
                <a:spcPts val="0"/>
              </a:spcBef>
              <a:spcAft>
                <a:spcPts val="0"/>
              </a:spcAft>
              <a:buNone/>
            </a:pPr>
            <a:r>
              <a:t/>
            </a:r>
            <a:endParaRPr sz="1800">
              <a:solidFill>
                <a:schemeClr val="dk1"/>
              </a:solidFill>
              <a:latin typeface="Quicksand"/>
              <a:ea typeface="Quicksand"/>
              <a:cs typeface="Quicksand"/>
              <a:sym typeface="Quicksand"/>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7" name="Google Shape;577;p39"/>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Batch (All) vs. Stochastic (1)</a:t>
            </a:r>
            <a:endParaRPr/>
          </a:p>
        </p:txBody>
      </p:sp>
      <p:sp>
        <p:nvSpPr>
          <p:cNvPr id="578" name="Google Shape;578;p39"/>
          <p:cNvSpPr txBox="1"/>
          <p:nvPr/>
        </p:nvSpPr>
        <p:spPr>
          <a:xfrm>
            <a:off x="802655" y="1843950"/>
            <a:ext cx="10016362"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Same Convergence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If you have a convex surface, either approach will converge to the global optimum (no guarantee your problem is convex of course). Always converges at least to a local minimum.</a:t>
            </a:r>
            <a:endParaRPr/>
          </a:p>
          <a:p>
            <a:pPr indent="-57150" lvl="2" marL="10858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1800">
                <a:solidFill>
                  <a:schemeClr val="dk1"/>
                </a:solidFill>
                <a:latin typeface="Quicksand"/>
                <a:ea typeface="Quicksand"/>
                <a:cs typeface="Quicksand"/>
                <a:sym typeface="Quicksand"/>
              </a:rPr>
              <a:t>Tradeoffs</a:t>
            </a:r>
            <a:endParaRPr b="1" sz="1100">
              <a:solidFill>
                <a:schemeClr val="dk1"/>
              </a:solidFill>
              <a:latin typeface="Quicksand"/>
              <a:ea typeface="Quicksand"/>
              <a:cs typeface="Quicksand"/>
              <a:sym typeface="Quicksand"/>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a:p>
          <a:p>
            <a:pPr indent="0" lvl="0" marL="0" marR="0" rtl="0" algn="l">
              <a:spcBef>
                <a:spcPts val="0"/>
              </a:spcBef>
              <a:spcAft>
                <a:spcPts val="0"/>
              </a:spcAft>
              <a:buNone/>
            </a:pPr>
            <a:r>
              <a:t/>
            </a:r>
            <a:endParaRPr sz="1800">
              <a:solidFill>
                <a:schemeClr val="dk1"/>
              </a:solidFill>
              <a:latin typeface="Quicksand"/>
              <a:ea typeface="Quicksand"/>
              <a:cs typeface="Quicksand"/>
              <a:sym typeface="Quicksand"/>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b="0" l="0" r="0" t="0"/>
          <a:stretch/>
        </p:blipFill>
        <p:spPr>
          <a:xfrm>
            <a:off x="4724398" y="4542061"/>
            <a:ext cx="2743201" cy="217941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Tensors</a:t>
            </a:r>
            <a:endParaRPr/>
          </a:p>
        </p:txBody>
      </p:sp>
      <p:pic>
        <p:nvPicPr>
          <p:cNvPr descr="The Shape of Tensor. Tensors are the primary data structures… | by Schartz  Rehan | Medium" id="116" name="Google Shape;116;p4"/>
          <p:cNvPicPr preferRelativeResize="0"/>
          <p:nvPr/>
        </p:nvPicPr>
        <p:blipFill rotWithShape="1">
          <a:blip r:embed="rId3">
            <a:alphaModFix/>
          </a:blip>
          <a:srcRect b="0" l="0" r="0" t="0"/>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What sort of data (give an example) would be stored in a rank-3 tensor? How about a rank-4 tensor? </a:t>
            </a:r>
            <a:endParaRPr sz="2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40"/>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Momentum</a:t>
            </a:r>
            <a:endParaRPr/>
          </a:p>
        </p:txBody>
      </p:sp>
      <p:sp>
        <p:nvSpPr>
          <p:cNvPr id="586" name="Google Shape;586;p40"/>
          <p:cNvSpPr txBox="1"/>
          <p:nvPr/>
        </p:nvSpPr>
        <p:spPr>
          <a:xfrm>
            <a:off x="802655" y="1843950"/>
            <a:ext cx="10016362"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Getting Past Local Minima</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pic>
        <p:nvPicPr>
          <p:cNvPr id="587" name="Google Shape;587;p40"/>
          <p:cNvPicPr preferRelativeResize="0"/>
          <p:nvPr/>
        </p:nvPicPr>
        <p:blipFill rotWithShape="1">
          <a:blip r:embed="rId3">
            <a:alphaModFix/>
          </a:blip>
          <a:srcRect b="0" l="0" r="0" t="0"/>
          <a:stretch/>
        </p:blipFill>
        <p:spPr>
          <a:xfrm>
            <a:off x="2241549" y="3629054"/>
            <a:ext cx="7708900" cy="3086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3" name="Google Shape;593;p41"/>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FTRL</a:t>
            </a:r>
            <a:endParaRPr/>
          </a:p>
        </p:txBody>
      </p:sp>
      <p:sp>
        <p:nvSpPr>
          <p:cNvPr id="594" name="Google Shape;594;p41"/>
          <p:cNvSpPr txBox="1"/>
          <p:nvPr/>
        </p:nvSpPr>
        <p:spPr>
          <a:xfrm>
            <a:off x="802655" y="1843950"/>
            <a:ext cx="10016362"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Google Developed in 2010…</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This is an optimization technique that is used in “online” learning; it’s typically used in situations where your model training is happening continuously as new data arrives, and where drift might therefore happen.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It works well in situations where you have a ton of sparse features.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Was originally used for predicting conversion in online advertising systems. </a:t>
            </a:r>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pic>
        <p:nvPicPr>
          <p:cNvPr descr="Follow The Leader Ducks&amp;quot; Greeting Card by videogamegenius | Redbubble" id="595" name="Google Shape;595;p41"/>
          <p:cNvPicPr preferRelativeResize="0"/>
          <p:nvPr/>
        </p:nvPicPr>
        <p:blipFill rotWithShape="1">
          <a:blip r:embed="rId3">
            <a:alphaModFix/>
          </a:blip>
          <a:srcRect b="21277" l="0" r="0" t="20640"/>
          <a:stretch/>
        </p:blipFill>
        <p:spPr>
          <a:xfrm>
            <a:off x="4348748" y="3650106"/>
            <a:ext cx="3494501" cy="27062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1" name="Google Shape;601;p42"/>
          <p:cNvSpPr txBox="1"/>
          <p:nvPr/>
        </p:nvSpPr>
        <p:spPr>
          <a:xfrm>
            <a:off x="2436930" y="532426"/>
            <a:ext cx="731813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Adagrad &amp; Adadelta (RMS Prop)</a:t>
            </a:r>
            <a:endParaRPr/>
          </a:p>
        </p:txBody>
      </p:sp>
      <p:sp>
        <p:nvSpPr>
          <p:cNvPr id="602" name="Google Shape;602;p42"/>
          <p:cNvSpPr txBox="1"/>
          <p:nvPr/>
        </p:nvSpPr>
        <p:spPr>
          <a:xfrm>
            <a:off x="802655" y="1843950"/>
            <a:ext cx="1001636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Adaptive Gradient Descent (Variable Learning Rate)</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We implicitly apply a low learning rate for features we have been updating a lot so far.</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Technically learning rate is removed from the process, every update is a function of past updates. </a:t>
            </a:r>
            <a:endParaRPr/>
          </a:p>
          <a:p>
            <a:pPr indent="0" lvl="1" marL="457200" marR="0" rtl="0" algn="l">
              <a:spcBef>
                <a:spcPts val="0"/>
              </a:spcBef>
              <a:spcAft>
                <a:spcPts val="0"/>
              </a:spcAft>
              <a:buNone/>
            </a:pPr>
            <a:r>
              <a:t/>
            </a:r>
            <a:endParaRPr b="0" i="0" sz="18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Adadelta</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RMSProp is conceptually very similar but was independently developed (around the same time).</a:t>
            </a:r>
            <a:endParaRPr/>
          </a:p>
          <a:p>
            <a:pPr indent="-57150" lvl="0" marL="171450" marR="0" rtl="0" algn="l">
              <a:spcBef>
                <a:spcPts val="0"/>
              </a:spcBef>
              <a:spcAft>
                <a:spcPts val="0"/>
              </a:spcAft>
              <a:buClr>
                <a:schemeClr val="dk1"/>
              </a:buClr>
              <a:buSzPts val="1800"/>
              <a:buFont typeface="Arial"/>
              <a:buNone/>
            </a:pPr>
            <a:r>
              <a:t/>
            </a:r>
            <a:endParaRPr sz="1800">
              <a:solidFill>
                <a:schemeClr val="dk1"/>
              </a:solidFill>
              <a:latin typeface="Quicksand"/>
              <a:ea typeface="Quicksand"/>
              <a:cs typeface="Quicksand"/>
              <a:sym typeface="Quicksand"/>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9" name="Google Shape;609;p43"/>
          <p:cNvSpPr txBox="1"/>
          <p:nvPr/>
        </p:nvSpPr>
        <p:spPr>
          <a:xfrm>
            <a:off x="1267235" y="280722"/>
            <a:ext cx="96575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Recap</a:t>
            </a:r>
            <a:endParaRPr/>
          </a:p>
        </p:txBody>
      </p:sp>
      <p:sp>
        <p:nvSpPr>
          <p:cNvPr id="610" name="Google Shape;610;p43"/>
          <p:cNvSpPr txBox="1"/>
          <p:nvPr/>
        </p:nvSpPr>
        <p:spPr>
          <a:xfrm>
            <a:off x="1087814" y="1348800"/>
            <a:ext cx="10016362" cy="550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Building Blocks of NNs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Tensors and Tensor Operations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Activation Functions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Loss Functions</a:t>
            </a:r>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Backpropagation: Derivatives, Gradients &amp; the Chain Rule</a:t>
            </a:r>
            <a:endParaRPr/>
          </a:p>
          <a:p>
            <a:pPr indent="0" lvl="0" marL="0" marR="0" rtl="0" algn="l">
              <a:spcBef>
                <a:spcPts val="0"/>
              </a:spcBef>
              <a:spcAft>
                <a:spcPts val="0"/>
              </a:spcAft>
              <a:buNone/>
            </a:pPr>
            <a:r>
              <a:t/>
            </a:r>
            <a:endParaRPr sz="18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Procedure of Minibatch Stochastic Gradient Descent</a:t>
            </a:r>
            <a:endParaRPr/>
          </a:p>
          <a:p>
            <a:pPr indent="0" lvl="0" marL="0" marR="0" rtl="0" algn="l">
              <a:spcBef>
                <a:spcPts val="0"/>
              </a:spcBef>
              <a:spcAft>
                <a:spcPts val="0"/>
              </a:spcAft>
              <a:buNone/>
            </a:pPr>
            <a:r>
              <a:t/>
            </a:r>
            <a:endParaRPr sz="1800">
              <a:solidFill>
                <a:schemeClr val="dk1"/>
              </a:solidFill>
              <a:latin typeface="Quicksand"/>
              <a:ea typeface="Quicksand"/>
              <a:cs typeface="Quicksand"/>
              <a:sym typeface="Quicksand"/>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Grab a batch of observations (samples)</a:t>
            </a:r>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Predict their labels using current weights / bias terms.</a:t>
            </a:r>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Calculate loss value. </a:t>
            </a:r>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Calculate gradient of loss w.r.t. all weight / bias terms. </a:t>
            </a:r>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Update each weight by subtracting its gradient*learning rate</a:t>
            </a:r>
            <a:endParaRPr/>
          </a:p>
          <a:p>
            <a:pPr indent="-225425" lvl="1" marL="687388"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Cycle over the whole training dataset (each cycle is an epoch) repeatedly, until loss is small. </a:t>
            </a:r>
            <a:endParaRPr/>
          </a:p>
          <a:p>
            <a:pPr indent="0" lvl="0" marL="0" marR="0" rtl="0" algn="l">
              <a:spcBef>
                <a:spcPts val="0"/>
              </a:spcBef>
              <a:spcAft>
                <a:spcPts val="0"/>
              </a:spcAft>
              <a:buNone/>
            </a:pPr>
            <a:r>
              <a:t/>
            </a:r>
            <a:endParaRPr sz="1800">
              <a:solidFill>
                <a:schemeClr val="dk1"/>
              </a:solidFill>
              <a:latin typeface="Quicksand"/>
              <a:ea typeface="Quicksand"/>
              <a:cs typeface="Quicksand"/>
              <a:sym typeface="Quicksand"/>
            </a:endParaRPr>
          </a:p>
          <a:p>
            <a:pPr indent="-57150" lvl="1" marL="628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Quicksand"/>
              <a:ea typeface="Quicksand"/>
              <a:cs typeface="Quicksand"/>
              <a:sym typeface="Quicksand"/>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5"/>
          <p:cNvSpPr txBox="1"/>
          <p:nvPr/>
        </p:nvSpPr>
        <p:spPr>
          <a:xfrm>
            <a:off x="2865519" y="393366"/>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Forward Pass</a:t>
            </a:r>
            <a:endParaRPr/>
          </a:p>
        </p:txBody>
      </p:sp>
      <p:pic>
        <p:nvPicPr>
          <p:cNvPr id="125" name="Google Shape;125;p5"/>
          <p:cNvPicPr preferRelativeResize="0"/>
          <p:nvPr/>
        </p:nvPicPr>
        <p:blipFill rotWithShape="1">
          <a:blip r:embed="rId3">
            <a:alphaModFix/>
          </a:blip>
          <a:srcRect b="0" l="0" r="0" t="0"/>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5F9"/>
        </a:solidFill>
      </p:bgPr>
    </p:bg>
    <p:spTree>
      <p:nvGrpSpPr>
        <p:cNvPr id="131" name="Shape 131"/>
        <p:cNvGrpSpPr/>
        <p:nvPr/>
      </p:nvGrpSpPr>
      <p:grpSpPr>
        <a:xfrm>
          <a:off x="0" y="0"/>
          <a:ext cx="0" cy="0"/>
          <a:chOff x="0" y="0"/>
          <a:chExt cx="0" cy="0"/>
        </a:xfrm>
      </p:grpSpPr>
      <p:sp>
        <p:nvSpPr>
          <p:cNvPr id="132" name="Google Shape;13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 name="Google Shape;133;p6"/>
          <p:cNvSpPr txBox="1"/>
          <p:nvPr/>
        </p:nvSpPr>
        <p:spPr>
          <a:xfrm>
            <a:off x="2649625" y="758297"/>
            <a:ext cx="733257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descr="The Essential Guide to Neural Network Architectures" id="134" name="Google Shape;134;p6"/>
          <p:cNvPicPr preferRelativeResize="0"/>
          <p:nvPr/>
        </p:nvPicPr>
        <p:blipFill rotWithShape="1">
          <a:blip r:embed="rId3">
            <a:alphaModFix/>
          </a:blip>
          <a:srcRect b="16053" l="0" r="0" t="8483"/>
          <a:stretch/>
        </p:blipFill>
        <p:spPr>
          <a:xfrm>
            <a:off x="2095418" y="1899488"/>
            <a:ext cx="8001164" cy="4090308"/>
          </a:xfrm>
          <a:prstGeom prst="rect">
            <a:avLst/>
          </a:prstGeom>
          <a:noFill/>
          <a:ln>
            <a:noFill/>
          </a:ln>
        </p:spPr>
      </p:pic>
      <p:sp>
        <p:nvSpPr>
          <p:cNvPr id="135" name="Google Shape;135;p6"/>
          <p:cNvSpPr txBox="1"/>
          <p:nvPr/>
        </p:nvSpPr>
        <p:spPr>
          <a:xfrm>
            <a:off x="5696647" y="5330262"/>
            <a:ext cx="622547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Which of these values are constants?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Which are trainable parameters?</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5F9"/>
        </a:solidFill>
      </p:bgPr>
    </p:bg>
    <p:spTree>
      <p:nvGrpSpPr>
        <p:cNvPr id="140" name="Shape 140"/>
        <p:cNvGrpSpPr/>
        <p:nvPr/>
      </p:nvGrpSpPr>
      <p:grpSpPr>
        <a:xfrm>
          <a:off x="0" y="0"/>
          <a:ext cx="0" cy="0"/>
          <a:chOff x="0" y="0"/>
          <a:chExt cx="0" cy="0"/>
        </a:xfrm>
      </p:grpSpPr>
      <p:sp>
        <p:nvSpPr>
          <p:cNvPr id="141" name="Google Shape;14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 name="Google Shape;142;p7"/>
          <p:cNvSpPr txBox="1"/>
          <p:nvPr/>
        </p:nvSpPr>
        <p:spPr>
          <a:xfrm>
            <a:off x="2649625" y="758297"/>
            <a:ext cx="733257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descr="The Essential Guide to Neural Network Architectures" id="143" name="Google Shape;143;p7"/>
          <p:cNvPicPr preferRelativeResize="0"/>
          <p:nvPr/>
        </p:nvPicPr>
        <p:blipFill rotWithShape="1">
          <a:blip r:embed="rId3">
            <a:alphaModFix/>
          </a:blip>
          <a:srcRect b="16053" l="0" r="0" t="8483"/>
          <a:stretch/>
        </p:blipFill>
        <p:spPr>
          <a:xfrm>
            <a:off x="2095418" y="1899488"/>
            <a:ext cx="8001164" cy="4090308"/>
          </a:xfrm>
          <a:prstGeom prst="rect">
            <a:avLst/>
          </a:prstGeom>
          <a:noFill/>
          <a:ln>
            <a:noFill/>
          </a:ln>
        </p:spPr>
      </p:pic>
      <p:sp>
        <p:nvSpPr>
          <p:cNvPr id="144" name="Google Shape;144;p7"/>
          <p:cNvSpPr txBox="1"/>
          <p:nvPr/>
        </p:nvSpPr>
        <p:spPr>
          <a:xfrm>
            <a:off x="5696647" y="5330262"/>
            <a:ext cx="622547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Economica"/>
                <a:ea typeface="Economica"/>
                <a:cs typeface="Economica"/>
                <a:sym typeface="Economica"/>
              </a:rPr>
              <a:t>Question: </a:t>
            </a:r>
            <a:r>
              <a:rPr i="1" lang="en-US" sz="2000">
                <a:solidFill>
                  <a:schemeClr val="dk1"/>
                </a:solidFill>
                <a:latin typeface="Calibri"/>
                <a:ea typeface="Calibri"/>
                <a:cs typeface="Calibri"/>
                <a:sym typeface="Calibri"/>
              </a:rPr>
              <a:t>What rank tensor are x, w and b here?</a:t>
            </a:r>
            <a:endParaRPr/>
          </a:p>
          <a:p>
            <a:pPr indent="0" lvl="0" marL="0" marR="0" rtl="0" algn="ctr">
              <a:spcBef>
                <a:spcPts val="0"/>
              </a:spcBef>
              <a:spcAft>
                <a:spcPts val="0"/>
              </a:spcAft>
              <a:buNone/>
            </a:pPr>
            <a:r>
              <a:rPr i="1" lang="en-US" sz="2000">
                <a:solidFill>
                  <a:schemeClr val="dk1"/>
                </a:solidFill>
                <a:latin typeface="Calibri"/>
                <a:ea typeface="Calibri"/>
                <a:cs typeface="Calibri"/>
                <a:sym typeface="Calibri"/>
              </a:rPr>
              <a:t>What will the shape of y be?</a:t>
            </a:r>
            <a:endParaRPr/>
          </a:p>
          <a:p>
            <a:pPr indent="0" lvl="0" marL="0" marR="0" rtl="0" algn="ctr">
              <a:spcBef>
                <a:spcPts val="0"/>
              </a:spcBef>
              <a:spcAft>
                <a:spcPts val="0"/>
              </a:spcAft>
              <a:buNone/>
            </a:pPr>
            <a:r>
              <a:rPr i="1" lang="en-US" sz="2000">
                <a:solidFill>
                  <a:schemeClr val="dk1"/>
                </a:solidFill>
                <a:latin typeface="Calibri"/>
                <a:ea typeface="Calibri"/>
                <a:cs typeface="Calibri"/>
                <a:sym typeface="Calibri"/>
              </a:rPr>
              <a:t>What is the order of operations in a forward pass?</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nvSpPr>
        <p:spPr>
          <a:xfrm>
            <a:off x="1742653" y="633011"/>
            <a:ext cx="870669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Multiplication</a:t>
            </a:r>
            <a:endParaRPr/>
          </a:p>
        </p:txBody>
      </p:sp>
      <p:pic>
        <p:nvPicPr>
          <p:cNvPr id="150" name="Google Shape;150;p8"/>
          <p:cNvPicPr preferRelativeResize="0"/>
          <p:nvPr/>
        </p:nvPicPr>
        <p:blipFill rotWithShape="1">
          <a:blip r:embed="rId3">
            <a:alphaModFix/>
          </a:blip>
          <a:srcRect b="0" l="0" r="0" t="0"/>
          <a:stretch/>
        </p:blipFill>
        <p:spPr>
          <a:xfrm>
            <a:off x="6096000" y="1775262"/>
            <a:ext cx="5395558" cy="4536882"/>
          </a:xfrm>
          <a:prstGeom prst="rect">
            <a:avLst/>
          </a:prstGeom>
          <a:noFill/>
          <a:ln>
            <a:noFill/>
          </a:ln>
          <a:effectLst>
            <a:outerShdw blurRad="292100" rotWithShape="0" algn="tl" dir="2700000" dist="139700">
              <a:srgbClr val="333333">
                <a:alpha val="64705"/>
              </a:srgbClr>
            </a:outerShdw>
          </a:effectLst>
        </p:spPr>
      </p:pic>
      <p:sp>
        <p:nvSpPr>
          <p:cNvPr id="151" name="Google Shape;151;p8"/>
          <p:cNvSpPr txBox="1"/>
          <p:nvPr/>
        </p:nvSpPr>
        <p:spPr>
          <a:xfrm>
            <a:off x="856936" y="2093314"/>
            <a:ext cx="3869553"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Conformity of Shapes</a:t>
            </a:r>
            <a:endParaRPr/>
          </a:p>
          <a:p>
            <a:pPr indent="-176212" lvl="1" marL="6350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NCOL(X) == NROW(W)</a:t>
            </a:r>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Elements of Resulting Tensor are the Dot Product of X’s Rows and Y’s Columns</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Z[2,2] = X[2,:] · Y[:,2]</a:t>
            </a:r>
            <a:endParaRPr/>
          </a:p>
          <a:p>
            <a:pPr indent="-44450" lvl="1" marL="628650" marR="0" rtl="0" algn="l">
              <a:spcBef>
                <a:spcPts val="0"/>
              </a:spcBef>
              <a:spcAft>
                <a:spcPts val="0"/>
              </a:spcAft>
              <a:buClr>
                <a:schemeClr val="dk1"/>
              </a:buClr>
              <a:buSzPts val="2000"/>
              <a:buFont typeface="Arial"/>
              <a:buNone/>
            </a:pPr>
            <a:r>
              <a:t/>
            </a:r>
            <a:endParaRPr b="1" i="0" sz="20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We Use This for Multiplication Step</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x*w calculations.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sp>
        <p:nvSpPr>
          <p:cNvPr id="152" name="Google Shape;152;p8"/>
          <p:cNvSpPr txBox="1"/>
          <p:nvPr/>
        </p:nvSpPr>
        <p:spPr>
          <a:xfrm>
            <a:off x="129249" y="1204136"/>
            <a:ext cx="3869553" cy="307777"/>
          </a:xfrm>
          <a:prstGeom prst="rect">
            <a:avLst/>
          </a:prstGeom>
          <a:blipFill rotWithShape="1">
            <a:blip r:embed="rId4">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nvSpPr>
        <p:spPr>
          <a:xfrm>
            <a:off x="2075144" y="586938"/>
            <a:ext cx="80417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Matrix Addition (Broadcast)</a:t>
            </a:r>
            <a:endParaRPr/>
          </a:p>
        </p:txBody>
      </p:sp>
      <p:sp>
        <p:nvSpPr>
          <p:cNvPr id="159" name="Google Shape;159;p9"/>
          <p:cNvSpPr txBox="1"/>
          <p:nvPr/>
        </p:nvSpPr>
        <p:spPr>
          <a:xfrm>
            <a:off x="929424" y="1976448"/>
            <a:ext cx="3869553"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Shape of the Two Tensors Needs to Conform</a:t>
            </a:r>
            <a:endParaRPr/>
          </a:p>
          <a:p>
            <a:pPr indent="-230187" lvl="1" marL="68897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A + B will only work if A is cleanly divisible by B (or vice versa)</a:t>
            </a:r>
            <a:endParaRPr/>
          </a:p>
          <a:p>
            <a:pPr indent="0" lvl="0" marL="0" marR="0" rtl="0" algn="l">
              <a:spcBef>
                <a:spcPts val="0"/>
              </a:spcBef>
              <a:spcAft>
                <a:spcPts val="0"/>
              </a:spcAft>
              <a:buNone/>
            </a:pPr>
            <a:r>
              <a:t/>
            </a:r>
            <a:endParaRPr b="1" sz="20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Sum Element-wise</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icksand"/>
                <a:ea typeface="Quicksand"/>
                <a:cs typeface="Quicksand"/>
                <a:sym typeface="Quicksand"/>
              </a:rPr>
              <a:t>Replicate B until it matches A’s dimensions, then perform element-wise addition.</a:t>
            </a:r>
            <a:endParaRPr/>
          </a:p>
          <a:p>
            <a:pPr indent="-44450" lvl="1" marL="628650" marR="0" rtl="0" algn="l">
              <a:spcBef>
                <a:spcPts val="0"/>
              </a:spcBef>
              <a:spcAft>
                <a:spcPts val="0"/>
              </a:spcAft>
              <a:buClr>
                <a:schemeClr val="dk1"/>
              </a:buClr>
              <a:buSzPts val="2000"/>
              <a:buFont typeface="Arial"/>
              <a:buNone/>
            </a:pPr>
            <a:r>
              <a:t/>
            </a:r>
            <a:endParaRPr b="1" i="0" sz="2000" u="none" cap="none" strike="noStrike">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We Use This for the Addition Step</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Quicksand"/>
                <a:ea typeface="Quicksand"/>
                <a:cs typeface="Quicksand"/>
                <a:sym typeface="Quicksand"/>
              </a:rPr>
              <a:t>Add x*w and b (bias) </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p:txBody>
      </p:sp>
      <p:pic>
        <p:nvPicPr>
          <p:cNvPr descr="Computation on Arrays: Broadcasting | Python Data Science Handbook" id="160" name="Google Shape;160;p9"/>
          <p:cNvPicPr preferRelativeResize="0"/>
          <p:nvPr/>
        </p:nvPicPr>
        <p:blipFill rotWithShape="1">
          <a:blip r:embed="rId3">
            <a:alphaModFix/>
          </a:blip>
          <a:srcRect b="0" l="0" r="0" t="0"/>
          <a:stretch/>
        </p:blipFill>
        <p:spPr>
          <a:xfrm>
            <a:off x="5776176" y="1831966"/>
            <a:ext cx="5486400" cy="4114800"/>
          </a:xfrm>
          <a:prstGeom prst="rect">
            <a:avLst/>
          </a:prstGeom>
          <a:noFill/>
          <a:ln>
            <a:noFill/>
          </a:ln>
        </p:spPr>
      </p:pic>
      <p:sp>
        <p:nvSpPr>
          <p:cNvPr id="161" name="Google Shape;161;p9"/>
          <p:cNvSpPr txBox="1"/>
          <p:nvPr/>
        </p:nvSpPr>
        <p:spPr>
          <a:xfrm>
            <a:off x="129249" y="1204136"/>
            <a:ext cx="3869553" cy="307777"/>
          </a:xfrm>
          <a:prstGeom prst="rect">
            <a:avLst/>
          </a:prstGeom>
          <a:blipFill rotWithShape="1">
            <a:blip r:embed="rId4">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2019-12-28T13:51:56Z</dcterms:created>
  <dc:creator>Gordon Burtch</dc:creator>
</cp:coreProperties>
</file>